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785FA8-27CE-4D2D-B680-665D37107626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A96465-386A-49FA-BFE5-E67EB73D9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85FA8-27CE-4D2D-B680-665D37107626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96465-386A-49FA-BFE5-E67EB73D9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85FA8-27CE-4D2D-B680-665D37107626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96465-386A-49FA-BFE5-E67EB73D9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85FA8-27CE-4D2D-B680-665D37107626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96465-386A-49FA-BFE5-E67EB73D9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85FA8-27CE-4D2D-B680-665D37107626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96465-386A-49FA-BFE5-E67EB73D9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85FA8-27CE-4D2D-B680-665D37107626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96465-386A-49FA-BFE5-E67EB73D9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85FA8-27CE-4D2D-B680-665D37107626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96465-386A-49FA-BFE5-E67EB73D9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85FA8-27CE-4D2D-B680-665D37107626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96465-386A-49FA-BFE5-E67EB73D9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85FA8-27CE-4D2D-B680-665D37107626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96465-386A-49FA-BFE5-E67EB73D9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785FA8-27CE-4D2D-B680-665D37107626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96465-386A-49FA-BFE5-E67EB73D9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785FA8-27CE-4D2D-B680-665D37107626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A96465-386A-49FA-BFE5-E67EB73D9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785FA8-27CE-4D2D-B680-665D37107626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4A96465-386A-49FA-BFE5-E67EB73D9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 Wealth Unit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Entry and Related Words</a:t>
            </a:r>
          </a:p>
          <a:p>
            <a:r>
              <a:rPr lang="en-US" dirty="0" smtClean="0"/>
              <a:t>Words 1-10 Verbs</a:t>
            </a:r>
          </a:p>
          <a:p>
            <a:r>
              <a:rPr lang="en-US" dirty="0" smtClean="0"/>
              <a:t>Words 11-20 Nouns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disentangle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Extricate</a:t>
            </a:r>
            <a:endParaRPr lang="en-US" dirty="0"/>
          </a:p>
        </p:txBody>
      </p:sp>
      <p:pic>
        <p:nvPicPr>
          <p:cNvPr id="4" name="Picture 2" descr="http://www.clipartguide.com/_thumbs/0511-1006-2315-09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276600"/>
            <a:ext cx="2218478" cy="1752600"/>
          </a:xfrm>
          <a:prstGeom prst="rect">
            <a:avLst/>
          </a:prstGeom>
          <a:noFill/>
        </p:spPr>
      </p:pic>
      <p:pic>
        <p:nvPicPr>
          <p:cNvPr id="24580" name="Picture 4" descr="http://images.clipartof.com/thumbnails/27378-Clipart-Illustration-Of-Santa-Claus-Tangled-In-A-Mess-Of-Colorful-Christmas-Lights-While-Trying-To-Decorate-His-Ho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2408" y="838200"/>
            <a:ext cx="2094046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search for, ravage, plunder</a:t>
            </a:r>
          </a:p>
          <a:p>
            <a:endParaRPr lang="en-US" dirty="0" smtClean="0"/>
          </a:p>
          <a:p>
            <a:r>
              <a:rPr lang="en-US" dirty="0" smtClean="0"/>
              <a:t>RW: </a:t>
            </a:r>
            <a:r>
              <a:rPr lang="en-US" u="sng" dirty="0" smtClean="0"/>
              <a:t>pillage</a:t>
            </a:r>
            <a:r>
              <a:rPr lang="en-US" dirty="0" smtClean="0"/>
              <a:t> (to take food, money, property by force)</a:t>
            </a:r>
          </a:p>
          <a:p>
            <a:endParaRPr lang="en-US" dirty="0" smtClean="0"/>
          </a:p>
          <a:p>
            <a:r>
              <a:rPr lang="en-US" dirty="0" smtClean="0"/>
              <a:t>“We’ve got a village to pillage!”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Forage</a:t>
            </a:r>
            <a:endParaRPr lang="en-US" dirty="0"/>
          </a:p>
        </p:txBody>
      </p:sp>
      <p:pic>
        <p:nvPicPr>
          <p:cNvPr id="23554" name="Picture 2" descr="http://gruesomedetails.files.wordpress.com/2010/10/garfield-hallowee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1278" y="838200"/>
            <a:ext cx="3201647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rival, opponent, adversary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Who are some antagonists you have met in literature and film?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Antagonist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Lack of feeling, indifference</a:t>
            </a:r>
          </a:p>
          <a:p>
            <a:endParaRPr lang="en-US" dirty="0" smtClean="0"/>
          </a:p>
          <a:p>
            <a:r>
              <a:rPr lang="en-US" dirty="0" smtClean="0"/>
              <a:t>RW:</a:t>
            </a:r>
            <a:r>
              <a:rPr lang="en-US" u="sng" dirty="0" smtClean="0"/>
              <a:t> lethargy </a:t>
            </a:r>
            <a:r>
              <a:rPr lang="en-US" dirty="0" smtClean="0"/>
              <a:t>(drowsiness or sluggishness)</a:t>
            </a:r>
          </a:p>
          <a:p>
            <a:r>
              <a:rPr lang="en-US" dirty="0" smtClean="0"/>
              <a:t>RW: </a:t>
            </a:r>
            <a:r>
              <a:rPr lang="en-US" u="sng" dirty="0" smtClean="0"/>
              <a:t>stupor</a:t>
            </a:r>
            <a:r>
              <a:rPr lang="en-US" dirty="0" smtClean="0"/>
              <a:t> (deadened state of mind from drugs or shock)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Apathy</a:t>
            </a:r>
            <a:endParaRPr lang="en-US" dirty="0"/>
          </a:p>
        </p:txBody>
      </p:sp>
      <p:pic>
        <p:nvPicPr>
          <p:cNvPr id="4" name="Picture 2" descr="http://www.clipartpal.com/_thumbs/pd/education/up_la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762000"/>
            <a:ext cx="363119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Greed for money</a:t>
            </a:r>
          </a:p>
          <a:p>
            <a:endParaRPr lang="en-US" dirty="0" smtClean="0"/>
          </a:p>
          <a:p>
            <a:r>
              <a:rPr lang="en-US" dirty="0" smtClean="0"/>
              <a:t>RW: </a:t>
            </a:r>
            <a:r>
              <a:rPr lang="en-US" u="sng" dirty="0" smtClean="0"/>
              <a:t>covetous</a:t>
            </a:r>
            <a:r>
              <a:rPr lang="en-US" dirty="0" smtClean="0"/>
              <a:t> (to desire something too strongly)</a:t>
            </a:r>
          </a:p>
          <a:p>
            <a:pPr>
              <a:buNone/>
            </a:pPr>
            <a:r>
              <a:rPr lang="en-US" dirty="0" smtClean="0"/>
              <a:t>“Thou shall not covet..”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Avarice</a:t>
            </a:r>
            <a:endParaRPr lang="en-US" dirty="0"/>
          </a:p>
        </p:txBody>
      </p:sp>
      <p:pic>
        <p:nvPicPr>
          <p:cNvPr id="4" name="Picture 2" descr="http://t2.gstatic.com/images?q=tbn:ANd9GcRBshRKh_fHxaawwW6j63-2xO2EOLrrtMsdoFhcLzwC4wacJFDB6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143000"/>
            <a:ext cx="2409825" cy="1895476"/>
          </a:xfrm>
          <a:prstGeom prst="rect">
            <a:avLst/>
          </a:prstGeom>
          <a:noFill/>
        </p:spPr>
      </p:pic>
      <p:pic>
        <p:nvPicPr>
          <p:cNvPr id="5" name="Picture 4" descr="http://2.bp.blogspot.com/-s_hcvT8OhMI/Thw-XfbKJvI/AAAAAAAAFlE/rlbU4_f7GzU/s1600/scrooge_mcdu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35280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Clearness</a:t>
            </a:r>
          </a:p>
          <a:p>
            <a:endParaRPr lang="en-US" dirty="0" smtClean="0"/>
          </a:p>
          <a:p>
            <a:r>
              <a:rPr lang="en-US" dirty="0" smtClean="0"/>
              <a:t>RW: </a:t>
            </a:r>
            <a:r>
              <a:rPr lang="en-US" u="sng" dirty="0" smtClean="0"/>
              <a:t>elucidate</a:t>
            </a:r>
            <a:r>
              <a:rPr lang="en-US" dirty="0" smtClean="0"/>
              <a:t> (to make clear)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Clarity</a:t>
            </a:r>
            <a:endParaRPr lang="en-US" dirty="0"/>
          </a:p>
        </p:txBody>
      </p:sp>
      <p:pic>
        <p:nvPicPr>
          <p:cNvPr id="7170" name="Picture 2" descr="http://www.wpclipart.com/household/odds_and_ends/eye_glass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143000"/>
            <a:ext cx="4238939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guess, inference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RW: </a:t>
            </a:r>
            <a:r>
              <a:rPr lang="en-US" u="sng" dirty="0" smtClean="0"/>
              <a:t>hypothesis</a:t>
            </a:r>
            <a:r>
              <a:rPr lang="en-US" dirty="0" smtClean="0"/>
              <a:t> (a plausible theory or explanation) </a:t>
            </a:r>
          </a:p>
          <a:p>
            <a:pPr>
              <a:buNone/>
            </a:pPr>
            <a:r>
              <a:rPr lang="en-US" dirty="0" smtClean="0"/>
              <a:t>RW: </a:t>
            </a:r>
            <a:r>
              <a:rPr lang="en-US" u="sng" dirty="0" smtClean="0"/>
              <a:t>speculation </a:t>
            </a:r>
            <a:r>
              <a:rPr lang="en-US" dirty="0" smtClean="0"/>
              <a:t>(imaginative guess)</a:t>
            </a:r>
          </a:p>
          <a:p>
            <a:pPr>
              <a:buNone/>
            </a:pPr>
            <a:r>
              <a:rPr lang="en-US" dirty="0" smtClean="0"/>
              <a:t>RW: </a:t>
            </a:r>
            <a:r>
              <a:rPr lang="en-US" u="sng" dirty="0" smtClean="0"/>
              <a:t>Thesis</a:t>
            </a:r>
            <a:r>
              <a:rPr lang="en-US" dirty="0" smtClean="0"/>
              <a:t> (statement you will prove)</a:t>
            </a:r>
          </a:p>
          <a:p>
            <a:pPr>
              <a:buNone/>
            </a:pPr>
            <a:r>
              <a:rPr lang="en-US" dirty="0" smtClean="0"/>
              <a:t>RW: </a:t>
            </a:r>
            <a:r>
              <a:rPr lang="en-US" u="sng" dirty="0" smtClean="0"/>
              <a:t>assumption</a:t>
            </a:r>
            <a:r>
              <a:rPr lang="en-US" dirty="0" smtClean="0"/>
              <a:t> (an accepted guess or belief based on a truth)-innocent until proven guilty.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Conjecture</a:t>
            </a:r>
            <a:endParaRPr lang="en-US" dirty="0"/>
          </a:p>
        </p:txBody>
      </p:sp>
      <p:pic>
        <p:nvPicPr>
          <p:cNvPr id="6146" name="Picture 2" descr="http://school.discoveryeducation.com/clipart/images/questn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752600"/>
            <a:ext cx="3695700" cy="34074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Bold opposition, open challenge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Defiance</a:t>
            </a:r>
            <a:endParaRPr lang="en-US" dirty="0"/>
          </a:p>
        </p:txBody>
      </p:sp>
      <p:pic>
        <p:nvPicPr>
          <p:cNvPr id="5124" name="Picture 4" descr="http://l.thumbs.canstockphoto.com/canstock15915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838200"/>
            <a:ext cx="1657350" cy="2437279"/>
          </a:xfrm>
          <a:prstGeom prst="rect">
            <a:avLst/>
          </a:prstGeom>
          <a:noFill/>
        </p:spPr>
      </p:pic>
      <p:pic>
        <p:nvPicPr>
          <p:cNvPr id="5126" name="Picture 6" descr="http://www.best-of-web.com/_images_300/Cartoon_Man_with_an_Indifferent_Look_on_His_Face_and_His_Arms_Crossed_100922-143586-0170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362200"/>
            <a:ext cx="2028825" cy="36887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Skill, adroitness (mental skill)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Dexterity</a:t>
            </a:r>
            <a:endParaRPr lang="en-US" dirty="0"/>
          </a:p>
        </p:txBody>
      </p:sp>
      <p:pic>
        <p:nvPicPr>
          <p:cNvPr id="4098" name="Picture 2" descr="http://tv.popcrunch.com/wp-content/uploads/2009/12/dex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762000"/>
            <a:ext cx="4286250" cy="2886076"/>
          </a:xfrm>
          <a:prstGeom prst="rect">
            <a:avLst/>
          </a:prstGeom>
          <a:noFill/>
        </p:spPr>
      </p:pic>
      <p:pic>
        <p:nvPicPr>
          <p:cNvPr id="4100" name="Picture 4" descr="http://watchedgeofdarknessonlinefreeforentertainment.files.wordpress.com/2010/07/dext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971800"/>
            <a:ext cx="2176017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Prudence, wise restraint</a:t>
            </a:r>
          </a:p>
          <a:p>
            <a:endParaRPr lang="en-US" dirty="0" smtClean="0"/>
          </a:p>
          <a:p>
            <a:r>
              <a:rPr lang="en-US" dirty="0" smtClean="0"/>
              <a:t>RW Synonym: </a:t>
            </a:r>
            <a:r>
              <a:rPr lang="en-US" u="sng" dirty="0" smtClean="0"/>
              <a:t>prudence</a:t>
            </a:r>
            <a:r>
              <a:rPr lang="en-US" dirty="0" smtClean="0"/>
              <a:t> (caution mixed with wisdom)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WARNING: Due to the content of this program, viewer discretion is advised!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Discretion</a:t>
            </a:r>
            <a:endParaRPr lang="en-US" dirty="0"/>
          </a:p>
        </p:txBody>
      </p:sp>
      <p:sp>
        <p:nvSpPr>
          <p:cNvPr id="3074" name="AutoShape 2" descr="data:image/jpeg;base64,/9j/4AAQSkZJRgABAQAAAQABAAD/2wCEAAkGBhIQEBIREBQRFBURERAUFxAXFhIVFRIXGBAVGBUQFRYXHCYfFxwmHh4eHzAiJScqLDgvFSA9NTAqQSYtLS0BCQoKDgwOFQ8PGCwkHyQqLSwpMC0vMjQsNSwpKTAtLCkpNSkvNC0sMDAuLTUtLCwpKTUsNSktLCksKS80KS0pNv/AABEIAHUAoAMBIgACEQEDEQH/xAAbAAEAAgMBAQAAAAAAAAAAAAAAAQQDBQYCB//EAD0QAAIBAgQEAwUGBAQHAAAAAAECAwARBBIhMQUGEyIyQVEjYXGBkUJSU6HB0RQVM2IHQ4KiFiQlcpKz8P/EABoBAQACAwEAAAAAAAAAAAAAAAABAwIEBQb/xAArEQEAAgEDAgMHBQAAAAAAAAAAAQIDBBFBBXEhMUIGEhRSwdHwE1FTYZH/2gAMAwEAAhEDEQA/APhtKUoFKm1LUEUqbUtQRSptS1BFKm1LUEUqbUtQRSptS1BFKm1LUEUqbVFApSlAqRUVIoPQWr+F4DPJqqED1Og/OtryjHEcxNjIDoD5C24HrXVVqZdRNJ2iHpem9GpqccZb38J4j6uSh5Mc+N1HuFzVyPk2MeJ3PwAH710NK1p1F5d/H0TR09O/eWnTlWAeTn4n9qyjlrDj/L/Nv3ro+Bm8pi/Hjki+bLdP9wFb5ZF18P8A0wm3ow6WX/3rf/XWVZvaN/eVZsWmwX92MMT+ffwcEOBYf8Jfzqf5Fh/wk/Ou1g4JGYAzpqEw75x1TmzyoCDITkNwfCouPXSvCYbD5gDCtmx5w9s0nagyjMO7xa3vt7qj3b/MmMuknfbFE7f1DjP5Fh/wk/P968ty/hz/AJaj4XH612UuFijgDsgkIXDgBme3dJiA3hI8lHuvVleBRiQosRkTNjA0t39l0y4Rbg2GgU675qna/wAyJy6TbxxRzxHDgW5Zw/3CPm1V5OUYTsXHzB/Suq4nNmEH9uHjXYjYttVGq5y3ifNtU0Gly13tihzMvJY+zIfmv6g1Qn5SnXw5W+B1/Ou1pWddTeGvk6FpL+UTHafu+bYjBvGbOrKfeKwGvpeKjRkIkAK+d9vjXzrFhQ7ZNVzGx919K3MWX9Th5XqfTY0UxtbeJ/1gpSlXuQVIqKUHtJCpuDa3nW1w3M86aZgw9GF/z3rT0rGaxbzhdi1GXDO+O0x2dVDzoPtx/NT+hq5HzbAd86/K/wCtcTSqZ09J4dTH1zWU9W/eHfx8x4c7SAfEMP0rMvGoTtKmu+tr63896+d1N6x+FrxLZj2iz81rP53fRxxWO39VPhnH70/mcf4qb38a7+u+9fOL0vUfCx+6yPaLJ/HD6P8AzOP8VP8AzH7/AP16tR81LGmQSw/as3YXGbxWbfXX618uvUXqY00Rywv1+942nHD6C/H4BvKun/cfkNKwPzPhx9on4Kf1rhr15pGlqxn2h1PEVh2UvOMQ8KOfoKoYjnGQ+BVX3m5P7VzlKsjBSOGnk6zq8nr27LmM4rJL43J93l9NqqE1FKtiIjycy97Xne07yUpSpYFKUoNhwHBJNiIopM+WWSOO6kBgXcKDqCDa+1brD8npiFiaCTKZFZjHJ9lRiWiz5wADsDb41reBcDfEB3SRI+kyC7Z73MU0gtlBtZYmP0rdYLkyfxNPkRPtr1dFsZEddBfusbDUXvvQVMBykr4iWBpASkaMjLYq7SPGqBiL2Az62v4bCrEHIoZARISz5ipylVy2wxUsD3A+0bT+0W3rEnKuJclzKMzsq5i0hZ2P8KUW9vMzR6n7p9K8NwTEHFCA4hSzr1Or1HIJ0+ea6jTftHuoMicgyMhkWVCgTPcq6m2TqNdTsRHd7eim1TieRSrMBKvbdmXK5KoDKMw0727D2j1FIuXMQxlM07IFTM7Eyk3aGYhWFrnSJlPnqB62sQcu4uI9cSpeNc13YlXPtmRQGHmqMwvqCRsTUjWw8oFppYuqB0kw7Z8khzdZoggy2uP6gvf0O+lZTyQ+wlQvYduVsubpdQoX2AC27joTtsascUTEQri5mxAMplggkEYdb/1SVDEC2UwZdNCBQ8qYhCyLiFYk5XRTObiOYw6rk7wGFgNfpQY25EYWtLfM6oB05Ab58QG0NrACFjc+o21tlP8Ah6wcRmeMMxjyjK5uHlSNDcaas6+vnvbXZ8R4BipmBfEgTKFyRoGRB/zCqrBlsBpKz331Irn+J8KniKM2IztJJkTK8jMSOm+e/lYsum9xtpQV+G8stOiOHCmSR0VcrtogUuxKiw8Wg3PluL7LCcjBniDTACV0sMj5jGWhBex8JHVHafun3XSco4mFSBOqjSRUDSrnZY5HzAWGVgI21a3l66eMXwGVJY0adneT+LzkM/a0N865m1Y3Tf3CiWbDf4eu6qwkUCRgozKVK5mGRmGpta5O3uvVHE8oFYHnSVHVUSQKAQzIQneQdrZreexvbS+bF8JxSTpA+JOsbyiXPKY7JnLMptrqrajzqxh+VJyek+Jyoy5ioMrAxgWSXLa1r2GXcXoOPpUkVFQgpSlArY8I4JJiep0yvsoy5BJuQPJQAST+XqRWuq1guJyQ5uk7JmXKbG1x6UHQcL5Xn9ovWWJVMmZgzEZo4he4UXPbLa/o7fO5DwPHdNScTlzdIxqZJLM5kRFivl0YErY6r7xY1zp5nxXb7aXtAA7th26f7R9Kv8N41jZuoExEuZI7hLm8gzxgqv8Ads3r2+tSLHE+E4xIOo0zNEiR2UuwNisJIUbWVso3v7PTbTOeA4tpIZYsSHlljisxZ1e7iPNGLjVVEiXvbxGwNjSfl7HOpjSTqxFkXMXUK5DKlkzHwiy+mmXSmE4RxQBVRmUEQuB1FGywmPc6eKMfEC/h0DHwnD4iRXK40qIJMo7pspzQYmQuDbayMNr97aeRyS8Mxz2TrRrdMpAkcGWNpGJxDm3cGZyPvd1gtazD4HExs0KyKmeJJpPaKFCmMlTIdgcslrb+0t5mtviuD8RjJRJi6pKqjvUXYOI1sCfDoN7D6GgocY4PjUheSeQsuZVKl3JYI5RHsw1AJNvtak2FzWXC8GxrMW64Q5yudpH1YvA2XQEm7TofiWvUNwzHYlSplSVWdzfqowJUIWe/3RmUfFtrg2s4rhePCR3xAIVY73kVViOZLIzE+INGg+KrrpQRh+DY2RSf4k5wYyydSQmNWjaTPIQD5RIQFzHba1U5OD4hsRHFiJwHYTS5i7v0yiscxIGhPT3W+gHur1iTj4FjzysAHRcnUVjGXV8odb6XGcWPodqw8SwGMw80Lu/ezMkcmdcwyvlsTey6t621PoaDYzcu46V+3EdQZdXLuApKRAxsLaH26rcdvtDcizWo4DhmNxg6iSMzRHpqGdswBKqwU2ygd4vci9zvrV3D8I4gr5TOI7qzKxlW0nsoicoO/asdzbSy+leeH8L4hDFeNsqgyStCXCj2ZhLAi97k5bjTwjX0DBiuA4xkbEmZZFWI5ZRI5zrlJZFLKCNCbg2vm8yaycL4binVGfEmOML17Z5CyWicxvlAtdhGQNfIXtpV3GYHiGImVJGjgSYQxFeoMi3YIEOZixfu1F77+lcoONzhBGJXyKGAS+gDKwI+jMP9R9agXuEcujEIr9ULeUoy28AEMkmcsbKLhCN7DckVr+M8O/h5nizZspFm2zAqGBG99DuCQfIkWNY8LxOWK3TdlswbQ27spW/0JHzNecXjnlOaRixuTc760FelKUClKUCrGBx8kEiyRMUdb2YWuLi3nVelBsV5gxAj6XUOTKFC2U5R/aSLr7yLE2F9hVh+bcWzFmmYk59whHdL1DoRa+fuB8rC1rVpqUF5OMzLIZQ/cUCEkKQyhAoRlIsRYDceVWjzdi7ses12NywCBr5w+jAXHcAdPQVp6UG0XmXEBgwksRnFgseWzBQy5MuW3aulrdor1HzVilsBKe3YFUPncXuO6x1F72sLbVqaUF2bjEzizOT3RtrbdFYIb+oDH663rNPzJiXMbNIbxSmVSAotIWB6mg1a4Gp9K1lKDby81YpwwaQkMpQjLHopTIVXt7brppbQD0FP+LMXdm6zFmLEsQpN2VFZgSNDZFFxr21qKUG4j5sxSsHEpzKFscsZ1VgVY3XVgQO466b1qpJSxubbAbAbC3lXilApSlApSlApSlApSlApSlApSlApSlApSlApSlApSlApSlApSlApSlApSlApSlApSlApSlApSlApSlApSlApSlApSlB//9k="/>
          <p:cNvSpPr>
            <a:spLocks noChangeAspect="1" noChangeArrowheads="1"/>
          </p:cNvSpPr>
          <p:nvPr/>
        </p:nvSpPr>
        <p:spPr bwMode="auto">
          <a:xfrm>
            <a:off x="63500" y="-546100"/>
            <a:ext cx="1524000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data:image/jpeg;base64,/9j/4AAQSkZJRgABAQAAAQABAAD/2wCEAAkGBhIQEBIREBQRFBURERAUFxAXFhIVFRIXGBAVGBUQFRYXHCYfFxwmHh4eHzAiJScqLDgvFSA9NTAqQSYtLS0BCQoKDgwOFQ8PGCwkHyQqLSwpMC0vMjQsNSwpKTAtLCkpNSkvNC0sMDAuLTUtLCwpKTUsNSktLCksKS80KS0pNv/AABEIAHUAoAMBIgACEQEDEQH/xAAbAAEAAgMBAQAAAAAAAAAAAAAAAQQDBQYCB//EAD0QAAIBAgQEAwUGBAQHAAAAAAECAwARBBIhMQUGEyIyQVEjYXGBkUJSU6HB0RQVM2IHQ4KiFiQlcpKz8P/EABoBAQACAwEAAAAAAAAAAAAAAAABAwIEBQb/xAArEQEAAgEDAgMHBQAAAAAAAAAAAQIDBBFBBXEhMUIGEhRSwdHwE1FTYZH/2gAMAwEAAhEDEQA/APhtKUoFKm1LUEUqbUtQRSptS1BFKm1LUEUqbUtQRSptS1BFKm1LUEUqbVFApSlAqRUVIoPQWr+F4DPJqqED1Og/OtryjHEcxNjIDoD5C24HrXVVqZdRNJ2iHpem9GpqccZb38J4j6uSh5Mc+N1HuFzVyPk2MeJ3PwAH710NK1p1F5d/H0TR09O/eWnTlWAeTn4n9qyjlrDj/L/Nv3ro+Bm8pi/Hjki+bLdP9wFb5ZF18P8A0wm3ow6WX/3rf/XWVZvaN/eVZsWmwX92MMT+ffwcEOBYf8Jfzqf5Fh/wk/Ou1g4JGYAzpqEw75x1TmzyoCDITkNwfCouPXSvCYbD5gDCtmx5w9s0nagyjMO7xa3vt7qj3b/MmMuknfbFE7f1DjP5Fh/wk/P968ty/hz/AJaj4XH612UuFijgDsgkIXDgBme3dJiA3hI8lHuvVleBRiQosRkTNjA0t39l0y4Rbg2GgU675qna/wAyJy6TbxxRzxHDgW5Zw/3CPm1V5OUYTsXHzB/Suq4nNmEH9uHjXYjYttVGq5y3ifNtU0Gly13tihzMvJY+zIfmv6g1Qn5SnXw5W+B1/Ou1pWddTeGvk6FpL+UTHafu+bYjBvGbOrKfeKwGvpeKjRkIkAK+d9vjXzrFhQ7ZNVzGx919K3MWX9Th5XqfTY0UxtbeJ/1gpSlXuQVIqKUHtJCpuDa3nW1w3M86aZgw9GF/z3rT0rGaxbzhdi1GXDO+O0x2dVDzoPtx/NT+hq5HzbAd86/K/wCtcTSqZ09J4dTH1zWU9W/eHfx8x4c7SAfEMP0rMvGoTtKmu+tr63896+d1N6x+FrxLZj2iz81rP53fRxxWO39VPhnH70/mcf4qb38a7+u+9fOL0vUfCx+6yPaLJ/HD6P8AzOP8VP8AzH7/AP16tR81LGmQSw/as3YXGbxWbfXX618uvUXqY00Rywv1+942nHD6C/H4BvKun/cfkNKwPzPhx9on4Kf1rhr15pGlqxn2h1PEVh2UvOMQ8KOfoKoYjnGQ+BVX3m5P7VzlKsjBSOGnk6zq8nr27LmM4rJL43J93l9NqqE1FKtiIjycy97Xne07yUpSpYFKUoNhwHBJNiIopM+WWSOO6kBgXcKDqCDa+1brD8npiFiaCTKZFZjHJ9lRiWiz5wADsDb41reBcDfEB3SRI+kyC7Z73MU0gtlBtZYmP0rdYLkyfxNPkRPtr1dFsZEddBfusbDUXvvQVMBykr4iWBpASkaMjLYq7SPGqBiL2Az62v4bCrEHIoZARISz5ipylVy2wxUsD3A+0bT+0W3rEnKuJclzKMzsq5i0hZ2P8KUW9vMzR6n7p9K8NwTEHFCA4hSzr1Or1HIJ0+ea6jTftHuoMicgyMhkWVCgTPcq6m2TqNdTsRHd7eim1TieRSrMBKvbdmXK5KoDKMw0727D2j1FIuXMQxlM07IFTM7Eyk3aGYhWFrnSJlPnqB62sQcu4uI9cSpeNc13YlXPtmRQGHmqMwvqCRsTUjWw8oFppYuqB0kw7Z8khzdZoggy2uP6gvf0O+lZTyQ+wlQvYduVsubpdQoX2AC27joTtsascUTEQri5mxAMplggkEYdb/1SVDEC2UwZdNCBQ8qYhCyLiFYk5XRTObiOYw6rk7wGFgNfpQY25EYWtLfM6oB05Ab58QG0NrACFjc+o21tlP8Ah6wcRmeMMxjyjK5uHlSNDcaas6+vnvbXZ8R4BipmBfEgTKFyRoGRB/zCqrBlsBpKz331Irn+J8KniKM2IztJJkTK8jMSOm+e/lYsum9xtpQV+G8stOiOHCmSR0VcrtogUuxKiw8Wg3PluL7LCcjBniDTACV0sMj5jGWhBex8JHVHafun3XSco4mFSBOqjSRUDSrnZY5HzAWGVgI21a3l66eMXwGVJY0adneT+LzkM/a0N865m1Y3Tf3CiWbDf4eu6qwkUCRgozKVK5mGRmGpta5O3uvVHE8oFYHnSVHVUSQKAQzIQneQdrZreexvbS+bF8JxSTpA+JOsbyiXPKY7JnLMptrqrajzqxh+VJyek+Jyoy5ioMrAxgWSXLa1r2GXcXoOPpUkVFQgpSlArY8I4JJiep0yvsoy5BJuQPJQAST+XqRWuq1guJyQ5uk7JmXKbG1x6UHQcL5Xn9ovWWJVMmZgzEZo4he4UXPbLa/o7fO5DwPHdNScTlzdIxqZJLM5kRFivl0YErY6r7xY1zp5nxXb7aXtAA7th26f7R9Kv8N41jZuoExEuZI7hLm8gzxgqv8Ads3r2+tSLHE+E4xIOo0zNEiR2UuwNisJIUbWVso3v7PTbTOeA4tpIZYsSHlljisxZ1e7iPNGLjVVEiXvbxGwNjSfl7HOpjSTqxFkXMXUK5DKlkzHwiy+mmXSmE4RxQBVRmUEQuB1FGywmPc6eKMfEC/h0DHwnD4iRXK40qIJMo7pspzQYmQuDbayMNr97aeRyS8Mxz2TrRrdMpAkcGWNpGJxDm3cGZyPvd1gtazD4HExs0KyKmeJJpPaKFCmMlTIdgcslrb+0t5mtviuD8RjJRJi6pKqjvUXYOI1sCfDoN7D6GgocY4PjUheSeQsuZVKl3JYI5RHsw1AJNvtak2FzWXC8GxrMW64Q5yudpH1YvA2XQEm7TofiWvUNwzHYlSplSVWdzfqowJUIWe/3RmUfFtrg2s4rhePCR3xAIVY73kVViOZLIzE+INGg+KrrpQRh+DY2RSf4k5wYyydSQmNWjaTPIQD5RIQFzHba1U5OD4hsRHFiJwHYTS5i7v0yiscxIGhPT3W+gHur1iTj4FjzysAHRcnUVjGXV8odb6XGcWPodqw8SwGMw80Lu/ezMkcmdcwyvlsTey6t621PoaDYzcu46V+3EdQZdXLuApKRAxsLaH26rcdvtDcizWo4DhmNxg6iSMzRHpqGdswBKqwU2ygd4vci9zvrV3D8I4gr5TOI7qzKxlW0nsoicoO/asdzbSy+leeH8L4hDFeNsqgyStCXCj2ZhLAi97k5bjTwjX0DBiuA4xkbEmZZFWI5ZRI5zrlJZFLKCNCbg2vm8yaycL4binVGfEmOML17Z5CyWicxvlAtdhGQNfIXtpV3GYHiGImVJGjgSYQxFeoMi3YIEOZixfu1F77+lcoONzhBGJXyKGAS+gDKwI+jMP9R9agXuEcujEIr9ULeUoy28AEMkmcsbKLhCN7DckVr+M8O/h5nizZspFm2zAqGBG99DuCQfIkWNY8LxOWK3TdlswbQ27spW/0JHzNecXjnlOaRixuTc760FelKUClKUCrGBx8kEiyRMUdb2YWuLi3nVelBsV5gxAj6XUOTKFC2U5R/aSLr7yLE2F9hVh+bcWzFmmYk59whHdL1DoRa+fuB8rC1rVpqUF5OMzLIZQ/cUCEkKQyhAoRlIsRYDceVWjzdi7ses12NywCBr5w+jAXHcAdPQVp6UG0XmXEBgwksRnFgseWzBQy5MuW3aulrdor1HzVilsBKe3YFUPncXuO6x1F72sLbVqaUF2bjEzizOT3RtrbdFYIb+oDH663rNPzJiXMbNIbxSmVSAotIWB6mg1a4Gp9K1lKDby81YpwwaQkMpQjLHopTIVXt7brppbQD0FP+LMXdm6zFmLEsQpN2VFZgSNDZFFxr21qKUG4j5sxSsHEpzKFscsZ1VgVY3XVgQO466b1qpJSxubbAbAbC3lXilApSlApSlApSlApSlApSlApSlApSlApSlApSlApSlApSlApSlApSlApSlApSlApSlApSlApSlApSlApSlApSlApSlB//9k="/>
          <p:cNvSpPr>
            <a:spLocks noChangeAspect="1" noChangeArrowheads="1"/>
          </p:cNvSpPr>
          <p:nvPr/>
        </p:nvSpPr>
        <p:spPr bwMode="auto">
          <a:xfrm>
            <a:off x="63500" y="-546100"/>
            <a:ext cx="1524000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stick fast, cling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Adhere</a:t>
            </a:r>
            <a:endParaRPr lang="en-US" dirty="0"/>
          </a:p>
        </p:txBody>
      </p:sp>
      <p:pic>
        <p:nvPicPr>
          <p:cNvPr id="20482" name="Picture 2" descr="http://www.clker.com/cliparts/J/J/L/U/e/L/scotch-tape-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057400"/>
            <a:ext cx="5715000" cy="3752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Vigorous effort</a:t>
            </a:r>
          </a:p>
          <a:p>
            <a:endParaRPr lang="en-US" dirty="0" smtClean="0"/>
          </a:p>
          <a:p>
            <a:r>
              <a:rPr lang="en-US" dirty="0" smtClean="0"/>
              <a:t>RW: </a:t>
            </a:r>
            <a:r>
              <a:rPr lang="en-US" u="sng" dirty="0" smtClean="0"/>
              <a:t>endeavor</a:t>
            </a:r>
            <a:r>
              <a:rPr lang="en-US" dirty="0" smtClean="0"/>
              <a:t> (sustained but less vigorous)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Exertion</a:t>
            </a:r>
            <a:endParaRPr lang="en-US" dirty="0"/>
          </a:p>
        </p:txBody>
      </p:sp>
      <p:pic>
        <p:nvPicPr>
          <p:cNvPr id="2050" name="Picture 2" descr="http://handiham.org/images/runn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143000"/>
            <a:ext cx="379066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Overflowing spirits, zestfulness</a:t>
            </a:r>
          </a:p>
          <a:p>
            <a:endParaRPr lang="en-US" dirty="0" smtClean="0"/>
          </a:p>
          <a:p>
            <a:r>
              <a:rPr lang="en-US" dirty="0" smtClean="0"/>
              <a:t>RW: </a:t>
            </a:r>
            <a:r>
              <a:rPr lang="en-US" u="sng" dirty="0" smtClean="0"/>
              <a:t>elation</a:t>
            </a:r>
            <a:r>
              <a:rPr lang="en-US" dirty="0" smtClean="0"/>
              <a:t> (a quieter kind of high spirits over success or good news)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Exuberance</a:t>
            </a:r>
            <a:endParaRPr lang="en-US" dirty="0"/>
          </a:p>
        </p:txBody>
      </p:sp>
      <p:pic>
        <p:nvPicPr>
          <p:cNvPr id="1026" name="Picture 2" descr="http://1.bp.blogspot.com/-H2qIR7MP7IM/TdjcQsUAQcI/AAAAAAAAAZo/KkHSZE_6z6I/s1600/cartoon-children-playing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676400"/>
            <a:ext cx="3467099" cy="3200400"/>
          </a:xfrm>
          <a:prstGeom prst="rect">
            <a:avLst/>
          </a:prstGeom>
          <a:noFill/>
        </p:spPr>
      </p:pic>
      <p:pic>
        <p:nvPicPr>
          <p:cNvPr id="1028" name="Picture 4" descr="No Homework Tod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457200"/>
            <a:ext cx="1737892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change or modify</a:t>
            </a:r>
          </a:p>
          <a:p>
            <a:endParaRPr lang="en-US" dirty="0" smtClean="0"/>
          </a:p>
          <a:p>
            <a:r>
              <a:rPr lang="en-US" dirty="0" smtClean="0"/>
              <a:t>RW: </a:t>
            </a:r>
            <a:r>
              <a:rPr lang="en-US" u="sng" dirty="0" smtClean="0"/>
              <a:t>alter ego </a:t>
            </a:r>
            <a:r>
              <a:rPr lang="en-US" dirty="0" smtClean="0"/>
              <a:t>(“other self”)</a:t>
            </a:r>
          </a:p>
          <a:p>
            <a:r>
              <a:rPr lang="en-US" dirty="0" smtClean="0"/>
              <a:t>RW: </a:t>
            </a:r>
            <a:r>
              <a:rPr lang="en-US" u="sng" dirty="0" smtClean="0"/>
              <a:t>deviate</a:t>
            </a:r>
            <a:r>
              <a:rPr lang="en-US" dirty="0" smtClean="0"/>
              <a:t> (to turn from an intended plan or course of action)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Alter</a:t>
            </a:r>
            <a:endParaRPr lang="en-US" dirty="0"/>
          </a:p>
        </p:txBody>
      </p:sp>
      <p:pic>
        <p:nvPicPr>
          <p:cNvPr id="31746" name="Picture 2" descr="http://www.school-clipart.com/school_clipart_images/a_pencil_waving_0521-1004-3015-2929_SM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04800"/>
            <a:ext cx="2857500" cy="2838450"/>
          </a:xfrm>
          <a:prstGeom prst="rect">
            <a:avLst/>
          </a:prstGeom>
          <a:noFill/>
        </p:spPr>
      </p:pic>
      <p:pic>
        <p:nvPicPr>
          <p:cNvPr id="7" name="Picture 4" descr="http://www.gardenmob.com/snidely-whiplas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429000"/>
            <a:ext cx="20859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attack (assail my students for failing to turn in papers) </a:t>
            </a:r>
          </a:p>
          <a:p>
            <a:endParaRPr lang="en-US" dirty="0" smtClean="0"/>
          </a:p>
          <a:p>
            <a:r>
              <a:rPr lang="en-US" dirty="0" smtClean="0"/>
              <a:t>RW: </a:t>
            </a:r>
            <a:r>
              <a:rPr lang="en-US" u="sng" dirty="0" smtClean="0"/>
              <a:t>Assault</a:t>
            </a:r>
            <a:r>
              <a:rPr lang="en-US" dirty="0" smtClean="0"/>
              <a:t> (a violent, often bodily, attack)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Assail</a:t>
            </a:r>
            <a:endParaRPr lang="en-US" dirty="0"/>
          </a:p>
        </p:txBody>
      </p:sp>
      <p:sp>
        <p:nvSpPr>
          <p:cNvPr id="30724" name="AutoShape 4" descr="data:image/jpg;base64,/9j/4AAQSkZJRgABAQAAAQABAAD/2wCEAAkGBhQRERUUExQVFRMWGBoaGRcXGRwZIBwfICAaGx0fHxseHCYeHiEjGh0fIC8hIycpLC0sHB8xNTAqNSYrLCoBCQoKDgwOFQ8PFykcHBwpKSkpKSkpLCksKSkpKSkpKSkpKSkpKSwpKSkpKSkpLCwpKSwpLCwsKSkpKSkpLCwsLP/AABEIAOEA4QMBIgACEQEDEQH/xAAbAAADAAMBAQAAAAAAAAAAAAAEBQYAAwcCAf/EAEwQAAIBAgQEBAMDCAYHBwUBAAECEQMhAAQSMQUGIkETUWFxMoGRQlKhFCMzYnKx0fAVFjRTgsFjc5Ky0uHxByRUg5Oiwhc1Q6TTdP/EABgBAQEBAQEAAAAAAAAAAAAAAAACAQME/8QAIREBAQEAAwEBAAMAAwAAAAAAAAERAiExEkFRYXEDIjL/2gAMAwEAAhEDEQA/ALfmXJnOKDTEVqRb823TqBsRP4j2G04lqXLWYqVGC0Hp6hpZqgAWDO/clewHf6CxWn4yIVkrM6mOwk7GxsBERbvtfVnuZKdAaNRrVbwqxPzOwt3M9/K3n0N8nRWhSSmvwooUD2EYS8Q4zl61YZZnl2mFEkAgEmSOnVuQD5G2JOvzDmc7qp0zDatJp0hqI7NqfYd4JIEr642HkataqtVKVZACiqpYAg6hqeRMnyED6k5n7aJ3juarCs1I6kAOmBALXgknczuACLYsOVOAiiEZQA/dtzfcE+3lbGytwhM3VoZsi4TSUtAYefsZHyGBq/NVSjWFEUdQLBSL67/aW2lh6AzY4vdmQe+buBgMczTXUp6KyCNiRLCQb9iY9fPH3gXES5Snq1OBqQgxrW8G03izfI30NJicWXLoz1j+bJ0su8A22+u/b3wh4pwk5SqppsxpVDroMNkcgG5JFrC52F4aNOJ/oXWdolh4qAh1uV7mAQAQAdUSYWY9sK81wenWPirTDObRr0qp7lo3N+w/jgTNcy1TSV0009DRVIklWW2mDurTK7TtaMNuF5rxdL0gFpmdYcaWH3QqiwUklge8m9sc/Ge174TwoUeomXIi1gB91R2H4nvjbxLhVLMiHGlxswif4Eehn5YJbGuo8YapAcb5fqZUlmEoLKw+G/uegm1jNgADAAxv4PzI/jqK3WGIDbKVnYyIkj4oOygXExiqHHAangqnijaptCg9iTYn9XCnj3JWoGplGg/3c7eiMbjsdJMWgeWOsu+sU65umHZdnpg2P3YnpPcY4pxviRqVnJvcSxmJPUR9Tiq4XzNWy4ajVXUCCmkmHWZ2m4AF4NvLC5uGpVNNh3I39vLtfFcegs5d4dqrM7IGQzDNNoOrUB32jtv74v8Ah9QKjAwFO8/z64D47Qp06VHT0p4WkH1sfrc4+0XApCsGOoAXXaf1gO3ruML2Aa2RpZam9dJqvAWnMwCTMCTqIiSb7C0YTZfilTN16YeCKIklJAJ7GDsZ7ehHbA1bjGl6jSRTBOimDKaiIZgBYCJt69sNOVMsq5bXAGtmJ9ALD6D/ADxUmCg4VVNMVXK6lCAEadQMknqEGFMAEwYn1wHxHlZa/wCcyfRUCKxy5jcgOpRvXyPrEYq+XcgVy7H4XqXEiYGyyJ8u098Icxk6tFwo6SzGL9GptK6qe3Xb4CNKgLtd8c97A3NGo/ktQhlWsPCqqVJMssXEgyCxGkmJ3kYL4Dy/Tr5enIZHClXghgSp03UiCSIM7Yzi9f8ALeH1jtUpkOoPxQIILAbSpa+zXInHnlHiwUVVpgEHw3C6j0yAriTN5A3O53scZvQZJyiRYVQBt8A27bHbBNLlVPtu7eghR+F/xwwr1TFNw6hZlhq0qdjuRJsDY9vLHnO8bpUyVJJYXIVSSB+4D1Jxm0eqtDwaDiioVgpIAG5An+d74neE5kNXYMQUqMZAamARVUbjUzM2oEQGOkeU4ZZXmHxaigeGizs79TfsgCPXe+EGZy7UqnSQgV2pl9Kt5Ohk6UA09IJYHqN4IGErWj/6bN/o/wCfljMaP6x57/Sf7S/8OMxo8cR5lr5sOAWUC+imNgCZ1nVtpHdgIgjaMZwvh9JiTWJLrKqlI6Q8SWArWLwZB06SZO+qDvSiCWBXWFJkHStOBOkhTAct1LMaSWQyJIwbkOCvU3UFA4ZWZdNI/BcUYvOkAjbq+KQDjeh4Gf1jwsv4VKku4UaaYQqLtENZjpMSAd2G5pcnk/CphCdUdxYCSTAEmFE2vtjTw/g1EENPiuvTLgdMDTAXYHSALy3SDJwxYY5cqYQqfBzDJtTrSy+jj4h/iHV8jgDPcWp0Kk1VVGCllYyS8Cyho3mAQLx74b8dyJqU+gw6kMh8mW4+u3zxIc3fnKVHND4QepD2cTEgeR1D/riuInm4e9TNCkS0sdbtJgjc2mJE6Qf2R2xf5NVzFNsrUBKsCVP3Yvb2JkeoOI3k0s1arUa/TEn9qf8AKcdG5XyW9U/a6V/Zm5+Z/djryYh1zD5au1OqAWXpYX/O0yVCaRpMkeZgCB5mW9DiDZaq1RW8WlUVXepUOnp6oCxPVMgCJm0KMO+bOXzWQPTOmtTOpGFv8M/uPYnEJluMUV6K1KaZM+CDDUmEA6bjpb7vp3icc7/28HSVzylNYI0kap2tEz6WvhHmM8+YBZWNLLAHVVNiwG+idh+sfljdkuGNmYasvh0VErRNoA71I/3e3e9sKOIVBnH06j4aVSPDUxKIDMgd2dkRbW1WxM4jTxTmA0KSHLLFEMQ8iCQZE+dzeTdpG2NvCue0kBm8M7SfhP8AAe+GPMPASF1uAyuNNWBADbdtgfh9NI88RGd4Z4DfAtQP8JfsfImb9oNsdZJR0TiNDL5xYchasECotrdr7EHyNj2xN1OD1MtV01ASCSVYfDvcT2bTJ0mO8aonExleOvltSVEa6ygtANxck3X29cXPKfMQzK6GamUiCjmGFuwMyPn7EY3MAfMCHMZXQtmRpHadyB8129R7YhxxTMUdSyVmTpa8bDa4BM/P2vjo3HOCMVNTLk1F2ZVeGA7xMhttrHykgYjjwjwqy1aXXSKnUrXcTAaVgaoMT3mB3EpYFPDeHvmGiQQBJJsFFu38MdL5b4DrVRBFBO5trO/0nf6Y3cvcAy7KrBxVUiRoGlJHaNyR5HFLX1Ko8MAkHa3w32EiZ2tjOXIbgIxN5vmCmXcP1Uj0qgAOoj4mkkQBsPae4w0z9Rqo8NSEZiBUGqSqmdQUixMD5YialU0qlWBDklUDAwqyfUACAD62xEmp5XPFNwekrT4ba6RUoVb4k3sbdQ7AyIE7kk4kODoaNZUO9Ko9HsbMSUPndwDfe1xAGGHL+ZFOprUMV0hFW8uxIAMetyBtYnvgbnDJ+HnHbUFFWmHE/fTykgSYHrMADqxs9xsuxYZcF6D9yslZM+oBJ2sQJ8jhRzLmC1ClBY02+Mr9oqALt37x5xPlh3keIUvDSoWRRUVLTHxARb57+Q9DgepkdaVaVRWcayYkqWAtZ2M2sNVsTCzeke9ZQvSiU4IuSC5Fuwm95ue3rhxx1GIWqCAWpBmJF9SRIDH4dQKg3ExF9sbcpy6waUprTH+kYP8A+1QAT7k/PDLjNEpRDks7U2DE9yD0tEKYsQbC0WwtZxlgL+tH+lofSv8A8OMxL/1bqf8AhK/+038cZilrXNUKdB5ZS7EVGV3uA0FtKjZZifP1viYzmaqVNNR6rQ/wwT0uNgR2GoRbaB5wTeMc21aQmpRp1ac7qSCN9wZHzH4YGXmjIupWpl6lNWhjpuLmQRpI7ibDthiLNHcC4kzOKhmHYU3neb6CfUEFSfbFTvhBwjiXD1BFOuBqIYioSJYbG47e98O6a62V0qqwXV0oRDA7CxMEHv7WxPKdq43p8rLicrZJfEqUH/Q5oEj0qDePUgah6rgzjK5tioWkypqIfw3ViymwKmVYRcxAkgdsTnFTVy+UNN/EasH1q+liKYBBBLwQTY2BMAmTbGcfW6b8B5U09LArSUmZ+Kof4f8ATFki2EbbQO0dvlthHwHmFKuXSr5xIHZtmU+UGd/TBZo+Gk0ZdT5nUIEkkAfEWiJnf8at/lhHzFxxhUUU76WKr5M9gfSFmPr6YEqrlqNVswF11Tp1BWkITuQDYM342mJnB2f4YKyIKMLUp6gKZPeQWuR2JH+cYC4Hy7UavNUaadNtTFiOptydz2IHoJwRbdNuYqrLQWjTJD12+1uqxJAjy/DCzlUkjxm6QEUhQe0HwkmRqkaqpB3mntAwNxHPDNZhi2sQSqwCCtMDrPYEsCFUX6mSI71eWyAlaViPjqC4uYgRBQqAAgUmQIjbC9RYzIZEaGJUDxJLCCJ91JIBM3A9MTfHOTdQIQeJTN9E9S+qnvH1w15i5vp5U6NOtwASAQoUdpY2E9hc7Y8cF5qTMN4bI1KrEhSQwI7wwsSPLGzYOVZ/hNROhgbT6kesHqHnAwHw3L1DV2dT96IBG0ye/pGO35yohIR1DltlIBgdzftAOAc7lKFJgfyenoCs9RtIhQBO8RJOK+96EIOKtRMpUJaLybEfrHbtPnbFHneD083So1KsZfMtemwa+qxG+9gp8xIF7YnuEZc57OERCl9TgbaRA0xEC4Cj3ODuacx49cEakp0yURlGot5+HT3bqIvHSDMEEwoFpVMxka0VD4bnSFdVmlVuQdfqbH0uf1cUPCuZvFbUCRUYatDTBAB+E6ZKzJkdQ7jvgilmqQyFM5mWVugghqhDS1id5AFz5g+YxOZ3l400FTLnx8tY6ReokGelt7SbR326pxN7FlSCV7jodbyO9xJ9Z0xqjz3jAWdyiVJTMIuoj9IOm0nuOwlQLb9rYn+X+Z1F6vXTF/FgzTJ++PaJcRNp1SDh7xXmMI6dIagAGZiAZvY0yDczHnfeIOIuxlF5bhCpU1woVbU0XZZ3Ynux8+0RhVzz0JSrj/8AE4nz0tYidwJjbDfhOZFSWVyU0pFNhpZZvqb1b4p7z9PHH8mK+Xq04+JDHvuPxGMlyq/EhoLUVH5vVSdqZaobBf0i+56mER22GwsuGVDUC1gUCOvUqrcsOk9RvEiw/kwPBqs03UqrCrRJAZVA1UzewvqC6n1EX1HeL1PKnEtSNT8RanhkAMqlQAZgXA1QQTMDfG8p2n9UYMY8VlDKytdWBBHobY1tmAMLa/MVFTGoM33Ulz9BiFaYf0bQ/ul/D+GMwt/ps/3GZ/8AT/54zG9mwh4rmFXM+FFmUsB5GTIjsCL/ACPnj5keD5Q0W8Wnemd1cqSp+GxOkkXHp9cTdLOVaueQVWlhqB6QtofyN/fFxy3H5RpKghkaxg7QRY49F6jCurydlag6K9ZNWgr4iBhLgldJWN4Nt5U4U8X5cNGCmYpFSC+oEod4idu8xPZjFjFnm+WnDs1IIpJ6SjvTI+ESVHSYGvvJ1G4wAeEVUIJWqAEC/DTq/C+oCBeCFU+UlgZk4jQlXPZukvS1exuQRVUCWX7JY/EIg/dMYPXnevTbS7UwI+KqDT+RBg+WBc1lF1Nqp0uhCBINJmlCRuJbQQYJUEyJtbDccbrIVSpLSVWwRwdOsVSIMn4TpEdm7ES2VrTkuewU1vQXQSOukQQTIAPnMkX9MErzpllIJ8WmWI+yxHa0AnzvAxpyuVSs6irk0VjMsKb0jEEhgywCLQRqsSInA3FuVKaV8s1IvesgKuxfpEsdOomNrjvjOhZZvKq4JY6GA+Lyi9/SQCY3geWFPMfFTl8utPUGq1dit5QaZYn1kdvtR2xqqZqvWerSVT4Jbw9aABl6ROrVZlLSLEGAfbB9WyMucNB0HwkiCBEEk2g/sgYmdM/Sfl5dQFWosKir0gi+knSonctV1Of2Kftiv4fSCBuoMzdXkSDJkrtMkzbEZkuaMvSellaKVDTZrMxsJ7jVLESQvaJ+tCmbpirDGHiE1iIEbI3cbW7Rhy0RHOHDnbM1aZ6S7+KCR8Q0nSATuVa2ne5I2vt5byhOZohSSyPrck7AL1FzO5sLi8X9OhZjJpVEVUVx21CY9u4wPmsqlGloooqazB0jyvfuf+vrjpvQX1sz1NUg3tPkqk997wfn3viX5h5hrVKppgwikIUndgRJYn4uq1jI0gx3xQ8Y4oadEstpKKgZZgbBiNzJkx+oRsbyXD8ic3XCvJLN1PMyIJYyLTEbiZPbDj/IouWMkuUyT1mBBqxe0qk6Qe2wJc38vksy1FtRsRUfVJhw9bf4dIBVYMHaCFYqOqanjXB2rVEUKopqsdVwvaQoMloiDYqUmYJBxqFPJoz2ChSajm7GIja3bYCJiB3xNrS7NcNYcPr0wwLq/iRIYoCwaGOxOnUTG974J4ZwZMvU0pUMuRI0MdU9UkltA91EiRjzyvxDLZta3hdL1afXSYiRuJgEjdtxI9tsHcMqu1Om66ASlMEkX6SQwJj7v7zhfGFPFuW0zH52h+arDq26WvbUBKnqE97gW7iX/LXouaNSmAWILUWMI87sjE9JBkyDO3xXjovHuZVyqi2p3nSkhbASWY7BR5x+44jMxzLQzU080lKAQNVJi2gkwCZuBMdQlbXm2E0aaeY1HxsvWqAuZrTpLoouIWLqTaRaYHSMPuEceNSkKlQaJcoJ+1eFP4/UHEtxfg9bJkMSWpqZFdbVEgEBT5iItMEAgRM4L4Jn6tVRmsy006cikkKNT3E2sY2X1kxaCvHQpdK1LNulGm7tTqll3IAYTpjaGBEmfIdsVmUo1yo0U6OUBOxh2n0Cwv1vhJwbnDMZlmJCoiwOkSJ9ySdsPq2fDDVKBtgW7eZ8/YDvGNsv6FnGszl6M+O1fMsAJUWW9xYELfzvtgjK8VHhK1BERWXUAB++I9Ria43nagqgM6MpplJpyL/EszcmbA++BeTs66u1E3QyVHkRJP4YqcJgvv6yU/7pf5+eMxNyMfcZ8wTtTimnN0miQtm9ZGk39BjovAKM5ifuofxIGOZ8Jy/i5iWIgMWPsp29JGOu8t5cpSao4gvLeygGPwk/TFcw1zDwpJ2AJ+gJ/wAsQq8UqFNCvoWlSk3IljJMnfsY/jiuz+YWrQdUcAsNEtIgsNvfSe2JzinLjsztQgpVABgiRYBoJIHafnjnE89zpnD+YqkOKrBwtMOs3uQDBPe30+mH78IoN1GkgNjKjSZ91gzicyvLtQBtYh3dVAF4TpLMT7Aj5nFbOMquP9tSoFUBbAAAd7C3f0wqzLas5SHZEdz8yEH7zhs2Jzxh4+YckAJTRJaYuGYzF4uJjERoDN81ZitUNOnIWNqA1vvYGLrteY3F98A0uWazKTmdNKSCS7mtUsbdK/Q9V5ODuH5yrTpCmhITTq1aRSVTKFhtdApmQDAuCYIG3heRNeoC61IDMJpkgAEk3rTLaTIgEG4I1Scde4MzPI9GpSLLVqtUKgo+oQPtLChQAJv5+ZxQ5fjNJsqr1wpRgNQInr2IC9zIP8cErQCKFUQAIA8sTj5FXNfLMSqllqoReJN4Ho429TiN2hrwrNiqmvJVtS3/ADNWbegJ6l/EeuDqfF11hayGlUvAfYzvpYdLTt5/XHLc7XOXXLaDAVixuZ7zcejHF5wfmFcxRioBUUiCCJMxt/A46WMLufc0xamB8BW6Te5kSvsBAPy9SOVsuMvl3rmJYaKc+/4y8me4UYGPL1DNAnKVSjhpNOpJgwJjvYHsWXt5wJ/2gVwHpZam7I1BNdMAi7bA+6qDbvqO+H9Cg5d4lUDeE0spBIO5U738we2FHOfGdbCkgLKjjxI8/sqBuTqgQJM6R3kEJn6mTyIetH5VUWwAjT5SL7CCSbTMxGFXL/DghbMsT4akCkHnqq/C1RtzCk6RvDavTGZ21R8n8tJlWWoy/n2DSZMLqlii9oFhPc3tYYacHSBUT7lVx8idQ/A4T8rN1M7EB3MhRPUAep5J6pYwCLBdIFoAcZU6c1WX7603/Aof3DE++sI+euH9S1mXVT8M02kEhTq1CQOxIg7jf2MhlOGn9FRJd6krpBB3tLdgF3nzg9sdUzPEyvSEmdtfRPmII2wAappjUgpKJ6vCQHym4A89pm+Kl6DF8opQIbwoWTeYEfOccz54rNSqLSUBKVIdKgQJA3AEfZIj54vsirMZ8SodtwAPxBIwm514HTztNvDYNVVTIW5jzHqt/qRhx92jnPKmWY5hVpm5Utp1RJFwD2bvHv7YrFzRpt1gQPMdSnyj0P8AlhPwrhxoOtVWEjeB9CPW2KrPeDnKR8UBXI/SC3tPYfP5Edul9EtzVxqhUXoZ2qCN5gG/aP5JGFPKzxULb6VafQmwj52+eCOKcr+EC+o1DGlRpgkk22Jkx5TNsF8JavliPGopoRgQXZaeoiSNp1Eb7AklR3xv4Kf+qtbyOMx4/wDqC/8AeZL/APY/4cZiQt5cXK62LMlKCT4bnQXbcAswgLaYm++OitnVNMskPA2UhvSLEiMSVfk+oxNSlm5UmQKialsxYC82DT9T64W1OU82g/RUXNyKiMVe8+ZHwkiB+qB7xcotKufpMBKGB2WLSsSdJtYkQfLHhcpQeysVa9pkgldJsbzp/G+Ig1szSjxFzSWvIFZRETdvYkR6DG7h3OVRSVFSkQJnxEans0C4MC0Ntt62xnz/AALBqopVAhzFzLaXlbagxOogrZAR+6Mb+H5nWpOtHOoxoIPTPTt7Yjs5xNcx11KdSWQD806OFBBMaSAQRf6G+Baj0SG05g028MUgHRkEKQramBP2lIMbHfE3jWeLys1o74QcPZfCr1GYqtSrUuACSLJABtsCJ7YXcKzQpM7tXpigKahV8UN1AASB2Jv6mcenraMnlWgkT4jD0YkmR/j2wkLcH5DO5aQlNCWC9Bq9QJBkKLlU3IsBBPyxRZLNrVph12YfTzB9Qcc+zNSGIS6htShQbB7MvpBAOLbhWWZPEXddYZSO+pQWj/ET9cbynRwujSMIONr4dWlW7K2hj+q9vwbScUHabH1Bwv4rlBVpsh2YFfr/AM8R+qRfOXDAAT91gR2s3Sw/nywp5f4gtCvCOWR7FWAB1bg33m/1jFNxpfHyGtpDqCrx95D/ABH44hM3UIenUTTrUyRAIP3TB3kfOYx6ePcY6W+fBW3T0xYzHa3f/pjXkOBUWb8qqoqpTLOSxJZmEwWYmbbxJvHlhLyv4ubURZg5DMABp77T8IGx+XbBXO3FNWnJUdRVIViDcvaARub7gdyPLE5gA4nxB8xXNTXoUzMg/mkBEkkbTAAMfE3cCzBc61RKakKiLTuKZqDQuxUqDPUsAwGIBLDVGB04U2V0o9mhTHSQ72CKrQQNOrZgATc6RBw2ylJUL16jMyqRI1FhUqAkrv8Ac23YCBBgRibgccv8IFBCSNLPcqTOkdl8p8yAJPoBjZxbOLRzFF2YKHp1EljCyIYSe3e+Jevxxnh2ULeFqUzBF9mMx8mF77YdcW4fWzWTpaCrVA4IadEqdQJnsYMEeYOMk/kl1441zfSDGmE16RJboI2JhZBkHabfPCdObqjMAURlInR1Duw3BHv8I3PuCU5E0jVWrU0BsSZN79yVU7+Rxvr8HyOXE1qrnq0wOmTabIo8wd4uMV0JzLcwZhSrLUZQTJAARPsxIgLFzuTt9dp5pzlVyKQK6j9imAfWdKzPocUfC87kT4r08uPDpXaq4UgkXtJJNv3x3wrzXPeaen/3eklPUdSypYClsGbZeokRHra4w0AUOX85UJPh1AWJlnIE3kEgtffsJw5yXLNdf0jUkXSPtHf6BYB7zOIrjnNmd1Gm+ZabSKf5sD0lYJtik4Nn6Ipqsl2gFnJ1Ek7CT3Mi+w3xQa5ngWXM68xBP90AD8j1f5YXVc9k6bGkKNWubGKjiD3+00W3iLHbB+UpC4ZgWWC8Gwm0HygCY39sCZ/hmXzgZE3Q/EpuDse1wDYjzBxg+f01Q/8ABU/qv/BjMJP6gN/en6Nj7is4jqOeyZBZqaBy9inZiRFyfsgfZHeD2xN8y5SrTLGhWKMQY61AgfYbVaQPgYAH7JtpOBeMc1MxYNVWmonoVr/4iLn2sMSeY5iAaKdMN6sYn1Ajb1JGInGio5T52lvCzDgljCOSJHmHj98yDv54dZtWDMMxRoPTuQ3eADvqBvNtxGIzKZN6y6qlCmZ+6b/Qj/PFPwfiKMgoVmLJsrtcqRsGJ32iT7HscbeMCjPtwxn0FSrldR8M7aexANmETtsI3wLleG5WsYy2eYNtpqCTEzHWBaZMX7e+PXN3LzrBCrK3BVQijse8nv7RiS4JmAMwrCy6/f029Zxs46KbivJ2aYMUNKoS0gpFMm2nciPLz27SZtlyKKtMmIQGmUCyGUqAFjsOm3y2xt5YX/u4m4Jf95xuevSpykEkEElo3jpYk29B33tjny3wBZPLKOqhRgwYdhPYlYMxBPSYMie+NmczBoBWrVN2ACosx1EydlHSSpBm0RMY0ZvmHw/0jrTBi259YBue2ythbxXmlKyaFpMyFwNVRvDWRtMHVuR5biYxOUxi8xso0UKQKrVKaGJLXuGHkCZ84jvMlbVarTqU3zFbw2R21anB1qSIARSZvKjpFiLzgOpxirVJWjqeTGnLLpUwRIZzDmV1CTtY32wRkOUMy++iiGBUyNbkGYHlafTeD542cWZRPA+KJXzWZokFadSGUGzSIDGOxNm+Qwh5t5Tq0CSqhlN1MWMXt5T936Tir4RytRpVVqB6lWqPtlvOVuBvaRBtYxtinzlbw0OrR4SKS7GDt6do89/LFTll6ah+Hj+ick1Qz+VZi6qYlB2n9mZPaSo7Y88ocJ0as5UTUZiiJBLN9p7kDpkiZF5uIXCrPZupnswajU38OYBnTCDtBtJEn3bFJXz9KqER6JCJpCqHBhREqLDcAAkybdr4oZl6b16vS12LX0+QhqxVtQBgqulgNQaRIqSGPMGXKUvDVCtNI0OOobEMHHaZN9ifLfDDIcXyzPK/m3ICww02EwBuIB2AthtE4insxzaqpqMIpFKhgStkYX9IIPrcYqsnlzTppl6ZCtANS5tNzG0gE7qRBi17nnICixakSNQMUgYVjuSARY+gsY2xrSr4CS0tUc95EeVj8IsJjy9MZaiccLuY+FM+nqX8nXSGV56QASahPcxI3vYXnElnA9eolOjKFgVpCSClLqVmYdy1yQR5XlQMMuaOPyvhm6JBqz062kEIJETfUV3vB+FiPVFWydDWb53MyKYMkosTuTMKIMsbWkgAnFSLwJxzQAMpTYihRE1CoDF32VY79W/ra3Tip4Ny5opN4gUPWX87YTcWFttO9tyx8hia5d4YusVLaUJCsQAXckanmLgNZZsCTvoM3CMaNJdUuSQAJvMEkA99rDc4y9DlvMfLbAubl1gOI3A+2PlePfE/lMwoYBmZCNnXt5b2Ii38xjt3F+DCsAw6aiixPl5H+bYnshy7TqZgJVoJqF2JUGw8jF5Pzx048+gqWocjSRMzScIy3qrJDBju4PfqvDTPY4L5cyC5Wq7FmfWAqT2SS3zJa5PrjZmOdqhzLeHFWgz6BTKggxaRAJuZPftaxw5TP5aqQG/M1SPhbb+bjy3He2MtBXjr64zGr+han95R/H+GPuIHIK+aDPpphmOvqbSZJJNvQWI8zvik4Py8alQ16sKsgqk+n2seuE8K8BqilpLOZEWkFrg7wBb1M4oXCPQNNmQBwYkxv3n2HbHXlyDLK1aIp61ZXXY6SCJ8rYVZzLrqDiNLEg++/wBbR9MJDQp5Ea6ju71T8KDcLEuR6TBaBM7Y+vxr8orAUj+Yp3nzJEAXE+e/kcTgOy/Elzivka7lagkUquxNumfMgWPn7xiOHDhkcxozAYVFuhF1beG84P4Rh9neX6jpUzFOTDKGUWaFAOpe8AxPcRI2OHfL/FEzyCjmAq5qnPhVGUEmIII/W2kCNpFxjdwestzUtKii0qblUT4qkU0JFzAPWTeYOkkQRaThTmeYa2ZMIzVGIUstBCgj7SmpdpiLyR8W0CTzwfI0cwUq66+YA1FWkhRaN7BbiBqOKHgefFUvTRBSUKCNNovHlH4YkTOR5PzNSZFOgrCCSPEczvqsRMSO27baox8zuXyWSMVlr5qsTqOsGCb92hb37thhm6tamxJLEyNIqKyEmNA6xCEAy5tHwkm9g83WqVZLGoUCUxqUpUUiPELMGgw2knYbwTAjGdtHZTnKkgAeg1NSSBogg73ix7eXlbDjKcWy73SqASb6zePu9UQPbyxDZjJLqMeGIgkqXolSGKsPDEgtJtG6psJOGOY5cplmNKugcwIzNOewYdSso+CDMG1/XDIH/GeFVair4BWSw1GYCrtaLna5HVAgROF/F3poq5ams0aZgjfW8zf71/q3tgdF/onJlmKnM1elNJJUeTAECBfUbbwJO+NPDaq+Mqtcoga9zJJE/wDt+rYqMEVuHllu/htFtIB/fv8ALEzxLO18pUCvpqgy1rHSO5iw38j74ueN1EWhUraZ8NSdIO/bExlcrTziFq1MrWpdJZTNgZiDIYK1iDsRIwlGjK8y5Z16n0fqsD/lIPuMUvBOYwgHX4lHaZnR/mR6dsQHGKAOoeHNNSQlVRpDRudM+9wYJBwDw7iJy9S1wBcE2YdvpuMXmwd1agHdXkmBYbjvBH17XMDtic5m4oaQLMArk6UDER21GYkqPiM79I+1jxyxzADl2lgqoofUx2pne/cqbAd8IM7nKmdzGlBD1gADq/RUgTqBUbEjzPc2uhxy+exs4Bk0qMa9Uj8ly8sWJJ11BOpjIEjyEDtYEmdRpVM9mdRBV3FgQGFOiCCGBNtRPdTOoEW77eYc6krlKV8vQjxCoBLuZ0rH7W7QQGYWNhgzJPVosFpjVmJ1VAQYYwQEDbBUW24E7XAwtyCkyXCVp32SnZB+HzuYHmSTuxx6p16hDVNBaY00zaYNjDEwQPLcn2OPubD1CtPZQB4hixJBkCZVheIN5g9sSfHs+KlYpDeFT6dIEFYG4Buf3iB5nEztPLli4ynEUqjpNxupEFT6g3/jj5xiqVo6V/SVjoX57n5LJ+mI/gWUBroiuWVh8amHS03PcSIM/MTioYmtmGf7FIGmv7Ru5+Vl+WN8bLoetwpGHhmmVpIIVxGnSoO6tKNJMjv8xhTV5dYnUpDgLEGXEXYAqT4tM3MaS4Gr4Riqy9JKStqIFMgDS0BVAERcxc3v3m+M/I6dWWpVINwWRp7hj3sZH+9bGS1qE/In+5Q/2qv/APDHzHRpr+VP6n/gxmN+hy+hn1fNFZurss+ZJvtfc/gcfeYs+KKPTEgm8SbPurLJ2nftv8pbmPLhcw5puOpy2mZaSYvFo1bGflgOpn61VrmSLCwm9rWne2OuBnxHPPmNCFg2ZcqJUABQARpBGwUEknvJxQZLhq0ECKNRm57sT/MYU8ucDKVBWcEG4Ve5O2w9Nh+7HReB8EKsKtQQ32V8p3J9fTtheoBM1RfJiiwcBFnWIvqIaBO5VmtHYyfVZ/mLl4D/ALzlhpAfVWpoRNJhvGkxE2tMEnttb8Z4WKokAeIAQNUwymZRo3U/xGxYGUXNVKPSGK20anH6K7KENMSJZvh3J6R3UnnKC+CcTp59QlXSucRYDCJZZvt6i47G4sThly3lGSrVkQQFWPq38MQlTJrRqeKsUYbZTq8Mza9gVMCHW32bTa95b5m/KKZBWKyiSh6dXkZvHkd4Mj1xtDPimaNKjUcbhTAOxOwB9ycTGe4tl5P5kNpIV6i/m5YxMaRtvvvg9eaTULIctGkgMHIsfWRB+uF9PnYhNQp5ZDbp1qCCSoMr6d/2cT8l38EZThlKsNVNmILgstVQ8sSrEEiGMhYJkiGPnjdwrlZ6dZWePDRSdKFupoUToIgTBkCbAAWAwsqc4ZgtpSpTiLlKT1AD2GpQQSfTy3x9zHGM6yuQ1QXYIEosJ30ks4CgERMnz9sbJQLxfl/OZ7MkvTanTYFRqKQq3IsGnVP4n0x4z3JGbZ6dRNCELpYF49ewPefoMLszms+YDvVGsWl9oJDN0mY+R388FcPQuSAz1mFmd3JE9xufnp28+wvwUXD+FVVUjMVaHl0t9ZkAY9aMrTXw/GoosEGCt572O539ZOFn9DuPiWmZ7Qf4RhJxDgdMuTTAp1FIkAfO42v6ROJwUmYzHDz8eZB2A0jYCJC6V7wJjCjOZfgzMS3jOQNl1KAII2EY+5blTKml4r1K0AEFVRToM3tebmQb29jguny1kVItmGIMBmdRIKlt1HwlRv8ALG7g1/1i4asIuXqMIEAkwQIYX13uJje2CqfNVKnUPh5TS7AEsWAJF4lokxp87W27KM1k8sKk0hTUEU2/OVWJuQCvS07MLfZCmxnHgZFNYtRMQ0eE7GQE6DOoQ5MSs3PsMY0xzHPmhWZaVGkFMdZ0kmSLARP1v9DjTU59rEKAaF99LatIld1m9idvLBtLiiKU00KSajTA00L9QBYAlQJGpIvDBxtthhwnM5lijMuhDcxoAIhosOsEGPTfyxN/wIOBc0V6ueSnUqTTYMAvhhNRCz3XV232N8NOL8Ldqup59KqAn21AdSkCxIkGNsHcZQeLlnO61gAf2lZYnyvh7SMjGfReyPh2R/JKdSuWFSq/ShCwCTAX1uYny0n1w94fkvDpKm5AufMm5P1wDXqipmVUnooQT61GEqPkl/c4MzWbamwggybAr6bTMfWPnjUyYjedqzPXdSTFIKETcFmXUWZSQD5CTAn6pOW+JVaVZKmgKddNGCWLBiV60mNhIIsSGjbFpxvhyZh1qE+BXgDrAZXAvB9pmf32x44JyaKVQVatQVCplFVYUGAATN2Ii0+mK2Y1XeGfPGYH1HzP1OMxI5BzDwSCshKddWYldhVglgQbCdImTc3Ek4pOEctU6+mqKiy0zpp9QYfEGJJAYG3r23w/43y0uYoim5OtbrUgSp3n6/zN8R/C+I1spXdagHiLBenB/OqAS1QMbatzPvJGqMVui4y3C6OWBeLjd26iZ8vKT5YYvWULq1ALEyTAHv5YVZTjSvLEqaTDpM9vMzeZ6fQgjynM3TAKoyKaDMNIAgA7j1JJ32ED5Yi6E/FeYfEqqqoWUEFaclSx7M3cKN4kepx6/KRmi0KFrgQySQKijdCexHnE6SwmGst44r0a1SpIAqXFUbAb9MG5HbttvtjVwdodahU2kKg3qMQYk9zJk9gBfFWOc5XWt6DEoGLayNAKxZWqHWlQNaAbAFQshhJKEN44hlhljTzFGqVy32H+IITEI5+6dlbytvBNRxzhDVKRZQGcr1pAIcgRIBtrUWUnsex0lVFOs9IDxQKtGorhmaYqaVjTDQE+EgbavQ2GfTqYcKzNDPrqdFWuohulC0XAILK3T9I27YYZfIqoIWnW+Hs0RYuB0KI2iRO8WmMR3E8tUyVVKi1CtKIpu484ISoTcNAgE2IG2qRiq4Fzj+UUXaioaqm9MsVv2gwbMAY9u2F82Al+Fyf7O7W+3VqN9wgHU4HdvMHT6nBCcMUMs0KQpjxNRZRIuSpEk2Igke+2BOBc6rmKnhOqpUOrTpcOrFfiAP3h5HDPj9UjL1T+oR9bYZWOacx8SIV3UBS50rFgqmSLDyW9u7HG/kKqNGnYKQPrf9+FXH8316QupaUMw8ydh8gY/wClzeSnQPVKyEciO+nufoTttjrZ0KTi3HKLVhSSqGrCAVF/+WJbjnGKYziFH1f/AI6gAIi8XO1jce2Hr8Jp0KnjeI3TOkMbBiCLbDuTf0xJcxUKTNWalUB0t4kKdS9YJjeAQ9sZxwV/CHVaqrUUOjkKQwkT9k+4P78O83ykrOxXwkBBAiiCRYix1AWmdtwvliUyeeWtRFRTeLjuGEEj646PSaQD5gH64nl0Js5KnSLN47r4UDpRRYwVW4Oq4keRJvc40O2WoUvGc1Qh00wWgmAenSEWY6Z72UnbG3jfDWrZkINmFN29NJYT9BHzwh5yzYr1RQRdaqCqgCxqHpAnaxI9RMxviZNFRluFZWqgK9aWj84zCwUD7VoCqI9B5YY0qKoNKiFE+tzc73uTOJzh3J65dQaVR1rEDU4PS59afwkT6T6zfBY409K2YXQNhUXqQ+/dfnbEVrOY2001b7tWm3/uGHWWYhCwUsVBhfM3tfz2+eEXMT+JlnKXldQi8wQbRvjZnOYFyoD1Q60yJ8QAsAT9kxtbacBK/wBJ5qg9Qw1OrVJLAggySTMHfT2Imw8jYzLc41IioBUCkkliBHcCNEEgix+KSANsMeFc4jOVDSeirozsFFtSqAOppkEm5tG4EmMb+IcoUalqNVVYGNDNqEi8AzrEb7kDy7Y67P1jZT4wj00KkIJPQWEyDcFS0ncXGoYaZXIsp1LKTupkqe8i8g/XbHPuL8DrUCxqJpXYNEr5TN4i56ogwfTDHhHNy06a0Hd1KsYdTJUfdIMalF+/Y283yOjafTGYm/6xUf8Axh/9If8ADjMZgdcaZky9Z1+IIxHpA3+QviOrUU4jR8NjpzCqNFQgdQhd7bE7iLdsUlCu6kiRJklHmGE7qxsd/a/e+FS8t0HcFKtbLkNIpggQd+km4E9sZ0JrJZ9qDuHXQQT4tOwuSAHQd5GkFftdN+pdNxwpg9ICzU3EqwYmQfXf529YIwJzRyv+UAPTJSvT+BxYn9Un2m/r5Tia4FxlsuWX9GkgOhGpqbXmppO6E2ImTDGQIle4K7wSh8NwDS+JTAKgCNxqiAbaRc3Pvsy/DQjl2JeobSYGkeSqLKP34m8pxN6DOKg1Jao1UtOlmB0ml2LGT2kkHaMVWWUKihWLCJDEyTN5/H5WxFpxbWbyxpqEHe4+uPrOBhHmuINWc0qJiLVKm4T9Uebx9N8TO1a8ccnNK2WpbnTrqbimAQfmxiy/WMBcapjKUhlaQakHW9SwZ7HUQ22rpgzFrCLYp+C5ZEpA01LLJstyTMEkkiTMyce8znPFlGp0WUGCKjKQD8+/tjrOkoPlbhx/KaVNLim61GYKOkLqmWAE6pAv2AtjoPGU1ZeqvfQY+QnAKZg0pRBRpTcBUN/Ptc4PyGsjqKsD3UETf6em2NtHF+KZg6qsnqbUuo/tAj/26RPphvyJTqVQaSIAV3bYk2IL+wtPcjDHiX/Z7XrZzQkrRnU1Q7AQdMDu1yIntNt8PfyVqGXalw8KtNZNXMMZZz30wtz62A2EROLt6wb89wl6ZEMGpwVnTqM7MsT5g/SPPHOeZKBp1HJGkOsHpCyQZAi/viy5WzjUddKqpFBmKm/wtvIjabGe9mBMyZHnbgtejmAtWprRpNKqYAYb3gdJuAY9DsRhx9GzlJCKdQCYJUDykzP0kY69UrCmqyDuq2jeD5m+3v7459yTwYq0t1BOtyokT9gCN/P6Y6Mp8re4/jiedCTj/ERRoNWHTUdAq6u0329J1H+GJXlvJshqVmhhTY06FwNdRgNTXtaSovuWGPPMvEWzOY0KupJ0U5gjVuXjckQzewsb4JqZsVKVKnTVkpaCAWKERPWxbSdLFjZzHU6kxJxmdNOuWa2qmSXksZVNepgo6ZM36iZ2AuLDbDWpRmx/HAXLuQNOnqYsS+2sk6UHwiCTpsSYBsTHbDIrGOd9CCtwNqZLZdvDO5X4qZ/w/Z91x7pcaA6Mynhk2k9VNv8AFED2YYdMlsTfGuMFamhKa1VUgVQTcTEDTvsd9pMWOG6UdkeX6dFqtTLKq1KgEaiSo/ZA2E3gSJA7DCmtwypTILeIoVSAWUVQOo6jrQggshmTfUSPLCLNcUqZXM1PyUhqWsqKZaV1BRq0rMjqiSsC4G+KrinEKtOipU+G6gakU2BaJA6bwT+M7HF5Yy3HjK80VVnUoqIg6iCGF1LRPmGDAkagAuxN8ea3DMjnDYeBXtK7dRmxW0kRewO2PeUztOtr8emmtWVCy2Lajp+JY2mDeL++Cc/yoHOoPqgNC1QGHVrJ6gAfictebgeWH1jZ2Uf1A/09H/0h/wAeMw7/AKt0f7ml9D/DGYfZj5wyhWoqzZqqiUrxqKzcmTYaYI/xbE7xhVxPn2jRUjLU/EK31vIHV3AiT52gEAROFCctZvNnxMw+hCx6q0zE2CoL7CYgWHfDPLcMyeXQQDV1aYqVb2YkaqabtDCYHUPpisjCp+NZmsBVZ2UqwIckU6abAzaDc30hoBB7E4Z5/KHO0xXogLmkAmxC1QDeATOkkQCb23kA40UKJ1Sw01DYl+pzYgFKenT8B3i5pgW13bcM4LVDK79DamIZpJYEkwtIQFDSZEjZTFr5b+tTHD8+jJ4ddfzUkDUI8F21nTAM6BF5gd7SRh3wLP1UrCi/iVOks5b4UMDSEMfD2mbkjSLY+czcF1g5nLEayCHESHX7Qj7wI8u20gSr5ZrZjMjw6bFMqDp1GGYLvoRpuYt6D5jE2S9sUeZzD5hjSomFW1SqO36qebeuwx65ZzyGsKdJdNJC6gnditi0G/xAiTcwT5Y9cWoGhQXwRpFIhtA+0B8QPnaT7xj1lI8ajUW61DYjzYH98z9cJjXnIcx06FKoHMGk9UFIuetvhY9J9txGF1fnAOwK0lDNPxQwAEXkJLSTJ27XvgnO8jVKtaq5qIEdmKiHJAPmLD6HHunyFTBOqsLC8ICR69RY9v5tiumE+Z5vZkUhYdjdtRiIBHSNN79yQLeeKDlzP1czRc5kBaI+GoPzZ6SZ2kER3233x5PK2UpItSo7sgggEgTNwAqqDf7o374Z0Mm1cq1ZdFNbpR7W2L9p8l2GFsHli2YUIoNPKgWFw1Qe+6oe/c98baVKRqB0GjKlVUstpkKDEmLE+kx5FZ/NpRQ1KpCoLbbnsAO5wryXPVFmAZa1JSYDVFgek3kfMYnutLONcHLAmkDpaFKAwYFzSJG0iSjTuSh6WwPlGo5micnXLGmT+aqkaSD5AnuDaCAN1gw0VefyopywANJhDp2IhtrQoMyWJxH8e4UymQzGk9yYnWsXe4kVFHxRd0XVBION41hbW5VzFBjSpUarouzGuVUm1wBABsZGxDRNpw14i5yOSKwEzWZkRqnSIIgNuYB37sx+Trlfja1R4NRw1WnYNfrAtIPfyJFjB3i8lxOhVz/E2pNKASCpAJWmpubiLzMzEsuK/wBAPCMoWRdYX84CCDYqk6nIUj7UQNNxpLCTMvuG5IF9Z0pSKh3GhQAgAKKGEte6tOlmGqQZnG3jVdKrBQoNJVkKIMUh3Qq2pg11Ki8I2xghhmsuaWXZX1CpVGtqnU6hgRCsxlogRJkb3vjLSlue5g1kvoZVBIFRXIPoCBKWHmCPXDvg+dqVFGqGVp01Ba43DjYH1FjiOq1EgDQUqAfEh6W2N/PY2I74pOE5Q0KAUALVqkkb7WjsVk+RjeJxNiOPK0xz/EzSWrUOk00AgFWDKSYEjuNzI7D1xIO+kPXYpVruwWi6woLEGbGBqFheLsszvis4pwLXTRab6DTBgfZYmJ1SfT2GIvPzXZUo3D/mqWkA9M9dQjZdRk+YF+nSDhxivRPJ/DBVqis36KjCUyYksT1MYtMnfzK+sncT4JmNZ6PEUuXkAXidI/VtFh5YpcjwenQorTIApoBcmL9yfc+eFycdy1NiKJasw0gwToELpALGxt+0cbttOU3oBwbgzg0dcyx8V+8RJUE+ZZpj9XFHneJUqSzVqKg9Tf6b4ncxzDVqyocqP9EDP+1BM+2JvOcBU1Cy1X8TeXOo+sg3vPtjfnW+LH+vOS/vT/st/DGYi/6FHp/PyxmHzG6qKNYZh1WuxUhjpqLZiew1bJsLgXjsSSWQ5UGtyWAVjMgana4a7N8PUD2b43EwbSfCc2MxTJtqViGHr5/PcYt+Xs+alPS5l0IB9R2P0xvLpgDiFYZRai06eltGpGmS3UNYkybSCBtiazUhg2tmZlD02EzIuQTEyVNr+fti25hyPiUSQJZOsDuY3HzWR7xid/qqdIiqBQHWCwMgd5XcEKe3/LEzEcpd6E8AzRZgT8NcEz+usSfQlSD7g4eZfLBBAAG9gIF7m3qb4ByCJTC06NN3C3Hl1RqIO11OoSYvt5ZW4oKbjq8VnVlFKmQwJSZaR0rIERe5jEVejK4BGFXANNOo1BhamddInsjSLfssSPYjAuZfN5oxTp1aNMoYJhWDjzJ3UxpsO4OC14BXjLu9SmtWmfzjMT1KQZWwvNjO0icJPw1RZquqIXYwqgk4SHPjKU2r1x11msqiTJEqurYQo9t9zjdxHimVIVamYTpIaFYHVpuJAkx+FsLX5lymk0QHqqx1FSJFzqnqiADf0vGKkHjgPGlr1DVr1E8TWAitZVUjZQTZpBknf6YpczmGRhpBNrgiRY+e4Pb5z2xFVudKdNC9LL0kUEDVUITeOwEnfz7YGfnHMVNKoyGRc0lNQja0Cb339MVY1Uc1ZWpX8I0iIQOzSQCDA0m9pBn0GOdvl2V6lTV0kSy6fjEEATEFtRUrMtcmxE4d8u8QzAz2mua+mqlQItXUBYK06TYEw0ReN8WWS5XytNxUSkNUyJJYA+YBMThuMMeBqwy1JanxeGoYG/YWM7xgarkdLaNBZWbUCPsEdWsk7sGiBtAAuceuK8bSha71DcKP3k9h/MYkOJc0uwJesqL91GA/d1E4ycdA3MeUrZfqQQqMpLKp/NzcFCDGhoPRB0NIEKVw94TxP8uosQFp5vQFeVBJUGdtoN95APmMQtbmFGsKdSpNrnf5Ek/Ixg3huV8J1qUg9CoNg1wfQ3IIItEjHTOhacJ4TS6C1RWqyHqKpUAuB0gqLdEAAgTIN4kGgjEtncquaU1kWKi/pE7+47/Pv7g438s5hy+g1NSgTpPUfYGZHnfEWaGVThKq2umxpXltPwsO8qbA+ovj7lMs5d3YEEWVSTHn2MMIjqgmSfXCrN8+0w2ilTYktplxpHltv27x/FXm+L16jyXLU7fomVEBEyDUYqp7HpLG+1sZ8h7xbPUKauterOv7FOZjykbAgGTbc4VPzIKfRl6KZcFQfEqAKSBKjsSxEbGTcWvgelyvUKwbLqBLagmq4Kg1mGox02RBJHxYa8N4VSQ2bU7COksLsJT84xNYgkaZDAXiO2N6giuI5fN1wz1WMfCBVOmQ0hT4XxL3Ow73Jx74cyCsMuphUEt21Exa3pcxvYbb1fMdILSoAUxTLanZQIggAfM9R+pxzevWqUsxUqXOmoZPzEe3ScdJ2Op/koFLpW4xL80uDQFQuqVEPSdifMDznywdxHxcxlVFEtDwTpbRIiY1303va5gxOAKvA/8AuiU6hC1KZeojTGxNiSZuuxN5g4mdCZ/rXV+6n+z/AM8ZjX+U5b79X+f8WMxQI/JMy9cVcrSq33CI0bmQbQR/HHSeXOG11cVKlPQGSHEix7WBPr8sKM1zFm6jAK7lbz4NIuF/xkQSfIHtJwPWFaqGLu7yYQPUVAIUE6ghd5k7BZgjE22i2znE6dM9dWkgFzJEnzFzYfjhIOM5QvIqPWYeQYgRt1dI27TfyxFV+WWSA1QS1mAR1OkEXOoKZO0wdu8YM4Cy1mK0+mkh0iN2Pc+g9t7k+WM+YKxuaIBWnR9AC2n9ynE5xDnHN0jajTppN2QF4H4fu8t8OcxwmjSUHSDb+bm+EnF8wKNVBvTqWBO6n/MfiPXCSDUlfimYI0msBBkqoQHygwO3ee4x8HJObqGa1Smk2IqVdR9xpm8+vzw14bWLA0NWlXsrGegmOwIsfex9CcF1+C1adQBS7RoJdKSC6atJLMSJGqN7xBHfDcExmOVQlSPENViEtSQRpJFM/EwEgkbwCWHkTj0+Q6gW2MGXrqJAXUy6aUGTsNRG474f0eWqpChlAISIeq0REnpSw0tMRYgmfPHwZSitTUcxTUiR0JPcsBqNiVsBawVcZ9AelnsspVky9ESUglDUbqJkaiD1CJBmG1Aixs04XWzTlSw0UpMiVUEXH6MAsGHuBO4GCKfA6Lk02Ltp0gqzQIjp+ECQQYm9h6YZUssqCEEAkk3JkmJJJJJNh9MRyrcKeOdPg1P7ushnyDShP0bBnF+MDK5cuSNRJCz2/iFHzNsC8w0tWXqAb6SR7i/+WJfnZGr0qTKxCsoJiBYwxudpBH0xvDuidz/GGqMxd2QHfvv5gRJPlsNsCZDMBqh8NJULCrBmdgZMR/Ix9yHLtWqhYALTWCXMkxMADzN8V/CMoEREsdICyABtsPU339TtjvuMauWOUykNWA1t9ny9+xOKzN5CmEKtubRhLzLw5qyDRAixBaAREC8yCNwQJnzxoy2ZWlFGtmFepSQFvPaRPrHzxF2jbSzL5UtUXqKdvvLYx7wI9wMAZ/Kplq9PieUk5YtqqoLaZs1uwINx9kx2iPn9KflAqVNkNl9gN49ycB8C4o3DqnhV1HhOo8RDeQw+JV2I0mDYSAw7DAWGZ4EhzlZmlkqIKtMAKZNvEgMCt7ESLTIvhrk8jID00gkkB3OptOmQ2pjbqOyiPIY8ZiitPLUalI6loEFTMzTNiJ7wpX5Lg3J04bVrZiQRcyCCxYfMAxjnR7fh6ga61SbEEsdIAMGJ8g0kTBv6YJyr09P5rTpv8EEee49b45vzpxCo9er0a1osqqrbA6deoKDLMTAHoD2XA/KWcelXonqBdlSosBVYMWA6QT1LEyI3FpnFfIsecKUik0WDEfUT/ljlGezLr4lQNHWwqL6EkCfeD9Mdq4tlPGpMnfdfcXH8McU4xRNMujC07EwT1W+YaR8sXwFby9nWSgl90FgQRew2/kbYNzVFa86qakRY1Nu4ACj5m48sS3JGS8R6tNGAYgRNtX3hIsPP3w14pmKuTBMOBO5uB237j64WdjR/V1P7lf8A0m/hjML/AOvdb76fQYzG5RU86fp19v8A5HFhy/8Aoz/h/wBxcZjMcxL82f2h/wDVj9z4neQNz/PcYzGYueC34n+j+WJHnr+z0vfGYzGcRtqdv2l/3hjo1X4sZjMTyCTiX9oqf/5n/ecROY3/APJGMxmJRzWHAPj/APIo/wDyw6OMxmI5Os8AcT/Rt+y37jiTz/8AYqP+q/8AgMZjMXwYNyP/ANub9un+8YX5bZf9Z/DGYzHRgjhf9o+Y/fiE5k/tLf6+r/vHGYzG8RTcN/syfsfxwR/2l/FQ/wBT/wAePuMwFPyt/wDav/KrfvfDjhX6Kn+yv7hj7jMcuXoiuZ/7Tmf/ACP3DAXCP7blf9Y/+4uMxmOn4Om44z/2l/2l/wBtv308fcZh/wAfo+cmfpz+0P346bxv+zt7HGYzFX/0ObYzGYzFD//Z"/>
          <p:cNvSpPr>
            <a:spLocks noChangeAspect="1" noChangeArrowheads="1"/>
          </p:cNvSpPr>
          <p:nvPr/>
        </p:nvSpPr>
        <p:spPr bwMode="auto">
          <a:xfrm>
            <a:off x="63500" y="-744538"/>
            <a:ext cx="1533525" cy="1533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g;base64,/9j/4AAQSkZJRgABAQAAAQABAAD/2wCEAAkGBhQRERUUExQVFRMWGBoaGRcXGRwZIBwfICAaGx0fHxseHCYeHiEjGh0fIC8hIycpLC0sHB8xNTAqNSYrLCoBCQoKDgwOFQ8PFykcHBwpKSkpKSkpLCksKSkpKSkpKSkpKSkpKSwpKSkpKSkpLCwpKSwpLCwsKSkpKSkpLCwsLP/AABEIAOEA4QMBIgACEQEDEQH/xAAbAAADAAMBAQAAAAAAAAAAAAAEBQYAAwcCAf/EAEwQAAIBAgQEBAMDCAYHBwUBAAECEQMhAAQSMQUGIkETUWFxMoGRQlKhFCMzYnKx0fAVFjRTgsFjc5Ky0uHxByRUg5Oiwhc1Q6TTdP/EABgBAQEBAQEAAAAAAAAAAAAAAAACAQME/8QAIREBAQEAAwEBAAMAAwAAAAAAAAERAiExEkFRYXEDIjL/2gAMAwEAAhEDEQA/ALfmXJnOKDTEVqRb823TqBsRP4j2G04lqXLWYqVGC0Hp6hpZqgAWDO/clewHf6CxWn4yIVkrM6mOwk7GxsBERbvtfVnuZKdAaNRrVbwqxPzOwt3M9/K3n0N8nRWhSSmvwooUD2EYS8Q4zl61YZZnl2mFEkAgEmSOnVuQD5G2JOvzDmc7qp0zDatJp0hqI7NqfYd4JIEr642HkataqtVKVZACiqpYAg6hqeRMnyED6k5n7aJ3juarCs1I6kAOmBALXgknczuACLYsOVOAiiEZQA/dtzfcE+3lbGytwhM3VoZsi4TSUtAYefsZHyGBq/NVSjWFEUdQLBSL67/aW2lh6AzY4vdmQe+buBgMczTXUp6KyCNiRLCQb9iY9fPH3gXES5Snq1OBqQgxrW8G03izfI30NJicWXLoz1j+bJ0su8A22+u/b3wh4pwk5SqppsxpVDroMNkcgG5JFrC52F4aNOJ/oXWdolh4qAh1uV7mAQAQAdUSYWY9sK81wenWPirTDObRr0qp7lo3N+w/jgTNcy1TSV0009DRVIklWW2mDurTK7TtaMNuF5rxdL0gFpmdYcaWH3QqiwUklge8m9sc/Ge174TwoUeomXIi1gB91R2H4nvjbxLhVLMiHGlxswif4Eehn5YJbGuo8YapAcb5fqZUlmEoLKw+G/uegm1jNgADAAxv4PzI/jqK3WGIDbKVnYyIkj4oOygXExiqHHAangqnijaptCg9iTYn9XCnj3JWoGplGg/3c7eiMbjsdJMWgeWOsu+sU65umHZdnpg2P3YnpPcY4pxviRqVnJvcSxmJPUR9Tiq4XzNWy4ajVXUCCmkmHWZ2m4AF4NvLC5uGpVNNh3I39vLtfFcegs5d4dqrM7IGQzDNNoOrUB32jtv74v8Ah9QKjAwFO8/z64D47Qp06VHT0p4WkH1sfrc4+0XApCsGOoAXXaf1gO3ruML2Aa2RpZam9dJqvAWnMwCTMCTqIiSb7C0YTZfilTN16YeCKIklJAJ7GDsZ7ehHbA1bjGl6jSRTBOimDKaiIZgBYCJt69sNOVMsq5bXAGtmJ9ALD6D/ADxUmCg4VVNMVXK6lCAEadQMknqEGFMAEwYn1wHxHlZa/wCcyfRUCKxy5jcgOpRvXyPrEYq+XcgVy7H4XqXEiYGyyJ8u098Icxk6tFwo6SzGL9GptK6qe3Xb4CNKgLtd8c97A3NGo/ktQhlWsPCqqVJMssXEgyCxGkmJ3kYL4Dy/Tr5enIZHClXghgSp03UiCSIM7Yzi9f8ALeH1jtUpkOoPxQIILAbSpa+zXInHnlHiwUVVpgEHw3C6j0yAriTN5A3O53scZvQZJyiRYVQBt8A27bHbBNLlVPtu7eghR+F/xwwr1TFNw6hZlhq0qdjuRJsDY9vLHnO8bpUyVJJYXIVSSB+4D1Jxm0eqtDwaDiioVgpIAG5An+d74neE5kNXYMQUqMZAamARVUbjUzM2oEQGOkeU4ZZXmHxaigeGizs79TfsgCPXe+EGZy7UqnSQgV2pl9Kt5Ohk6UA09IJYHqN4IGErWj/6bN/o/wCfljMaP6x57/Sf7S/8OMxo8cR5lr5sOAWUC+imNgCZ1nVtpHdgIgjaMZwvh9JiTWJLrKqlI6Q8SWArWLwZB06SZO+qDvSiCWBXWFJkHStOBOkhTAct1LMaSWQyJIwbkOCvU3UFA4ZWZdNI/BcUYvOkAjbq+KQDjeh4Gf1jwsv4VKku4UaaYQqLtENZjpMSAd2G5pcnk/CphCdUdxYCSTAEmFE2vtjTw/g1EENPiuvTLgdMDTAXYHSALy3SDJwxYY5cqYQqfBzDJtTrSy+jj4h/iHV8jgDPcWp0Kk1VVGCllYyS8Cyho3mAQLx74b8dyJqU+gw6kMh8mW4+u3zxIc3fnKVHND4QepD2cTEgeR1D/riuInm4e9TNCkS0sdbtJgjc2mJE6Qf2R2xf5NVzFNsrUBKsCVP3Yvb2JkeoOI3k0s1arUa/TEn9qf8AKcdG5XyW9U/a6V/Zm5+Z/djryYh1zD5au1OqAWXpYX/O0yVCaRpMkeZgCB5mW9DiDZaq1RW8WlUVXepUOnp6oCxPVMgCJm0KMO+bOXzWQPTOmtTOpGFv8M/uPYnEJluMUV6K1KaZM+CDDUmEA6bjpb7vp3icc7/28HSVzylNYI0kap2tEz6WvhHmM8+YBZWNLLAHVVNiwG+idh+sfljdkuGNmYasvh0VErRNoA71I/3e3e9sKOIVBnH06j4aVSPDUxKIDMgd2dkRbW1WxM4jTxTmA0KSHLLFEMQ8iCQZE+dzeTdpG2NvCue0kBm8M7SfhP8AAe+GPMPASF1uAyuNNWBADbdtgfh9NI88RGd4Z4DfAtQP8JfsfImb9oNsdZJR0TiNDL5xYchasECotrdr7EHyNj2xN1OD1MtV01ASCSVYfDvcT2bTJ0mO8aonExleOvltSVEa6ygtANxck3X29cXPKfMQzK6GamUiCjmGFuwMyPn7EY3MAfMCHMZXQtmRpHadyB8129R7YhxxTMUdSyVmTpa8bDa4BM/P2vjo3HOCMVNTLk1F2ZVeGA7xMhttrHykgYjjwjwqy1aXXSKnUrXcTAaVgaoMT3mB3EpYFPDeHvmGiQQBJJsFFu38MdL5b4DrVRBFBO5trO/0nf6Y3cvcAy7KrBxVUiRoGlJHaNyR5HFLX1Ko8MAkHa3w32EiZ2tjOXIbgIxN5vmCmXcP1Uj0qgAOoj4mkkQBsPae4w0z9Rqo8NSEZiBUGqSqmdQUixMD5YialU0qlWBDklUDAwqyfUACAD62xEmp5XPFNwekrT4ba6RUoVb4k3sbdQ7AyIE7kk4kODoaNZUO9Ko9HsbMSUPndwDfe1xAGGHL+ZFOprUMV0hFW8uxIAMetyBtYnvgbnDJ+HnHbUFFWmHE/fTykgSYHrMADqxs9xsuxYZcF6D9yslZM+oBJ2sQJ8jhRzLmC1ClBY02+Mr9oqALt37x5xPlh3keIUvDSoWRRUVLTHxARb57+Q9DgepkdaVaVRWcayYkqWAtZ2M2sNVsTCzeke9ZQvSiU4IuSC5Fuwm95ue3rhxx1GIWqCAWpBmJF9SRIDH4dQKg3ExF9sbcpy6waUprTH+kYP8A+1QAT7k/PDLjNEpRDks7U2DE9yD0tEKYsQbC0WwtZxlgL+tH+lofSv8A8OMxL/1bqf8AhK/+038cZilrXNUKdB5ZS7EVGV3uA0FtKjZZifP1viYzmaqVNNR6rQ/wwT0uNgR2GoRbaB5wTeMc21aQmpRp1ac7qSCN9wZHzH4YGXmjIupWpl6lNWhjpuLmQRpI7ibDthiLNHcC4kzOKhmHYU3neb6CfUEFSfbFTvhBwjiXD1BFOuBqIYioSJYbG47e98O6a62V0qqwXV0oRDA7CxMEHv7WxPKdq43p8rLicrZJfEqUH/Q5oEj0qDePUgah6rgzjK5tioWkypqIfw3ViymwKmVYRcxAkgdsTnFTVy+UNN/EasH1q+liKYBBBLwQTY2BMAmTbGcfW6b8B5U09LArSUmZ+Kof4f8ATFki2EbbQO0dvlthHwHmFKuXSr5xIHZtmU+UGd/TBZo+Gk0ZdT5nUIEkkAfEWiJnf8at/lhHzFxxhUUU76WKr5M9gfSFmPr6YEqrlqNVswF11Tp1BWkITuQDYM342mJnB2f4YKyIKMLUp6gKZPeQWuR2JH+cYC4Hy7UavNUaadNtTFiOptydz2IHoJwRbdNuYqrLQWjTJD12+1uqxJAjy/DCzlUkjxm6QEUhQe0HwkmRqkaqpB3mntAwNxHPDNZhi2sQSqwCCtMDrPYEsCFUX6mSI71eWyAlaViPjqC4uYgRBQqAAgUmQIjbC9RYzIZEaGJUDxJLCCJ91JIBM3A9MTfHOTdQIQeJTN9E9S+qnvH1w15i5vp5U6NOtwASAQoUdpY2E9hc7Y8cF5qTMN4bI1KrEhSQwI7wwsSPLGzYOVZ/hNROhgbT6kesHqHnAwHw3L1DV2dT96IBG0ye/pGO35yohIR1DltlIBgdzftAOAc7lKFJgfyenoCs9RtIhQBO8RJOK+96EIOKtRMpUJaLybEfrHbtPnbFHneD083So1KsZfMtemwa+qxG+9gp8xIF7YnuEZc57OERCl9TgbaRA0xEC4Cj3ODuacx49cEakp0yURlGot5+HT3bqIvHSDMEEwoFpVMxka0VD4bnSFdVmlVuQdfqbH0uf1cUPCuZvFbUCRUYatDTBAB+E6ZKzJkdQ7jvgilmqQyFM5mWVugghqhDS1id5AFz5g+YxOZ3l400FTLnx8tY6ReokGelt7SbR326pxN7FlSCV7jodbyO9xJ9Z0xqjz3jAWdyiVJTMIuoj9IOm0nuOwlQLb9rYn+X+Z1F6vXTF/FgzTJ++PaJcRNp1SDh7xXmMI6dIagAGZiAZvY0yDczHnfeIOIuxlF5bhCpU1woVbU0XZZ3Ynux8+0RhVzz0JSrj/8AE4nz0tYidwJjbDfhOZFSWVyU0pFNhpZZvqb1b4p7z9PHH8mK+Xq04+JDHvuPxGMlyq/EhoLUVH5vVSdqZaobBf0i+56mER22GwsuGVDUC1gUCOvUqrcsOk9RvEiw/kwPBqs03UqrCrRJAZVA1UzewvqC6n1EX1HeL1PKnEtSNT8RanhkAMqlQAZgXA1QQTMDfG8p2n9UYMY8VlDKytdWBBHobY1tmAMLa/MVFTGoM33Ulz9BiFaYf0bQ/ul/D+GMwt/ps/3GZ/8AT/54zG9mwh4rmFXM+FFmUsB5GTIjsCL/ACPnj5keD5Q0W8Wnemd1cqSp+GxOkkXHp9cTdLOVaueQVWlhqB6QtofyN/fFxy3H5RpKghkaxg7QRY49F6jCurydlag6K9ZNWgr4iBhLgldJWN4Nt5U4U8X5cNGCmYpFSC+oEod4idu8xPZjFjFnm+WnDs1IIpJ6SjvTI+ESVHSYGvvJ1G4wAeEVUIJWqAEC/DTq/C+oCBeCFU+UlgZk4jQlXPZukvS1exuQRVUCWX7JY/EIg/dMYPXnevTbS7UwI+KqDT+RBg+WBc1lF1Nqp0uhCBINJmlCRuJbQQYJUEyJtbDccbrIVSpLSVWwRwdOsVSIMn4TpEdm7ES2VrTkuewU1vQXQSOukQQTIAPnMkX9MErzpllIJ8WmWI+yxHa0AnzvAxpyuVSs6irk0VjMsKb0jEEhgywCLQRqsSInA3FuVKaV8s1IvesgKuxfpEsdOomNrjvjOhZZvKq4JY6GA+Lyi9/SQCY3geWFPMfFTl8utPUGq1dit5QaZYn1kdvtR2xqqZqvWerSVT4Jbw9aABl6ROrVZlLSLEGAfbB9WyMucNB0HwkiCBEEk2g/sgYmdM/Sfl5dQFWosKir0gi+knSonctV1Of2Kftiv4fSCBuoMzdXkSDJkrtMkzbEZkuaMvSellaKVDTZrMxsJ7jVLESQvaJ+tCmbpirDGHiE1iIEbI3cbW7Rhy0RHOHDnbM1aZ6S7+KCR8Q0nSATuVa2ne5I2vt5byhOZohSSyPrck7AL1FzO5sLi8X9OhZjJpVEVUVx21CY9u4wPmsqlGloooqazB0jyvfuf+vrjpvQX1sz1NUg3tPkqk997wfn3viX5h5hrVKppgwikIUndgRJYn4uq1jI0gx3xQ8Y4oadEstpKKgZZgbBiNzJkx+oRsbyXD8ic3XCvJLN1PMyIJYyLTEbiZPbDj/IouWMkuUyT1mBBqxe0qk6Qe2wJc38vksy1FtRsRUfVJhw9bf4dIBVYMHaCFYqOqanjXB2rVEUKopqsdVwvaQoMloiDYqUmYJBxqFPJoz2ChSajm7GIja3bYCJiB3xNrS7NcNYcPr0wwLq/iRIYoCwaGOxOnUTG974J4ZwZMvU0pUMuRI0MdU9UkltA91EiRjzyvxDLZta3hdL1afXSYiRuJgEjdtxI9tsHcMqu1Om66ASlMEkX6SQwJj7v7zhfGFPFuW0zH52h+arDq26WvbUBKnqE97gW7iX/LXouaNSmAWILUWMI87sjE9JBkyDO3xXjovHuZVyqi2p3nSkhbASWY7BR5x+44jMxzLQzU080lKAQNVJi2gkwCZuBMdQlbXm2E0aaeY1HxsvWqAuZrTpLoouIWLqTaRaYHSMPuEceNSkKlQaJcoJ+1eFP4/UHEtxfg9bJkMSWpqZFdbVEgEBT5iItMEAgRM4L4Jn6tVRmsy006cikkKNT3E2sY2X1kxaCvHQpdK1LNulGm7tTqll3IAYTpjaGBEmfIdsVmUo1yo0U6OUBOxh2n0Cwv1vhJwbnDMZlmJCoiwOkSJ9ySdsPq2fDDVKBtgW7eZ8/YDvGNsv6FnGszl6M+O1fMsAJUWW9xYELfzvtgjK8VHhK1BERWXUAB++I9Ria43nagqgM6MpplJpyL/EszcmbA++BeTs66u1E3QyVHkRJP4YqcJgvv6yU/7pf5+eMxNyMfcZ8wTtTimnN0miQtm9ZGk39BjovAKM5ifuofxIGOZ8Jy/i5iWIgMWPsp29JGOu8t5cpSao4gvLeygGPwk/TFcw1zDwpJ2AJ+gJ/wAsQq8UqFNCvoWlSk3IljJMnfsY/jiuz+YWrQdUcAsNEtIgsNvfSe2JzinLjsztQgpVABgiRYBoJIHafnjnE89zpnD+YqkOKrBwtMOs3uQDBPe30+mH78IoN1GkgNjKjSZ91gzicyvLtQBtYh3dVAF4TpLMT7Aj5nFbOMquP9tSoFUBbAAAd7C3f0wqzLas5SHZEdz8yEH7zhs2Jzxh4+YckAJTRJaYuGYzF4uJjERoDN81ZitUNOnIWNqA1vvYGLrteY3F98A0uWazKTmdNKSCS7mtUsbdK/Q9V5ODuH5yrTpCmhITTq1aRSVTKFhtdApmQDAuCYIG3heRNeoC61IDMJpkgAEk3rTLaTIgEG4I1Scde4MzPI9GpSLLVqtUKgo+oQPtLChQAJv5+ZxQ5fjNJsqr1wpRgNQInr2IC9zIP8cErQCKFUQAIA8sTj5FXNfLMSqllqoReJN4Ho429TiN2hrwrNiqmvJVtS3/ADNWbegJ6l/EeuDqfF11hayGlUvAfYzvpYdLTt5/XHLc7XOXXLaDAVixuZ7zcejHF5wfmFcxRioBUUiCCJMxt/A46WMLufc0xamB8BW6Te5kSvsBAPy9SOVsuMvl3rmJYaKc+/4y8me4UYGPL1DNAnKVSjhpNOpJgwJjvYHsWXt5wJ/2gVwHpZam7I1BNdMAi7bA+6qDbvqO+H9Cg5d4lUDeE0spBIO5U738we2FHOfGdbCkgLKjjxI8/sqBuTqgQJM6R3kEJn6mTyIetH5VUWwAjT5SL7CCSbTMxGFXL/DghbMsT4akCkHnqq/C1RtzCk6RvDavTGZ21R8n8tJlWWoy/n2DSZMLqlii9oFhPc3tYYacHSBUT7lVx8idQ/A4T8rN1M7EB3MhRPUAep5J6pYwCLBdIFoAcZU6c1WX7603/Aof3DE++sI+euH9S1mXVT8M02kEhTq1CQOxIg7jf2MhlOGn9FRJd6krpBB3tLdgF3nzg9sdUzPEyvSEmdtfRPmII2wAappjUgpKJ6vCQHym4A89pm+Kl6DF8opQIbwoWTeYEfOccz54rNSqLSUBKVIdKgQJA3AEfZIj54vsirMZ8SodtwAPxBIwm514HTztNvDYNVVTIW5jzHqt/qRhx92jnPKmWY5hVpm5Utp1RJFwD2bvHv7YrFzRpt1gQPMdSnyj0P8AlhPwrhxoOtVWEjeB9CPW2KrPeDnKR8UBXI/SC3tPYfP5Edul9EtzVxqhUXoZ2qCN5gG/aP5JGFPKzxULb6VafQmwj52+eCOKcr+EC+o1DGlRpgkk22Jkx5TNsF8JavliPGopoRgQXZaeoiSNp1Eb7AklR3xv4Kf+qtbyOMx4/wDqC/8AeZL/APY/4cZiQt5cXK62LMlKCT4bnQXbcAswgLaYm++OitnVNMskPA2UhvSLEiMSVfk+oxNSlm5UmQKialsxYC82DT9T64W1OU82g/RUXNyKiMVe8+ZHwkiB+qB7xcotKufpMBKGB2WLSsSdJtYkQfLHhcpQeysVa9pkgldJsbzp/G+Ig1szSjxFzSWvIFZRETdvYkR6DG7h3OVRSVFSkQJnxEans0C4MC0Ntt62xnz/AALBqopVAhzFzLaXlbagxOogrZAR+6Mb+H5nWpOtHOoxoIPTPTt7Yjs5xNcx11KdSWQD806OFBBMaSAQRf6G+Baj0SG05g028MUgHRkEKQramBP2lIMbHfE3jWeLys1o74QcPZfCr1GYqtSrUuACSLJABtsCJ7YXcKzQpM7tXpigKahV8UN1AASB2Jv6mcenraMnlWgkT4jD0YkmR/j2wkLcH5DO5aQlNCWC9Bq9QJBkKLlU3IsBBPyxRZLNrVph12YfTzB9Qcc+zNSGIS6htShQbB7MvpBAOLbhWWZPEXddYZSO+pQWj/ET9cbynRwujSMIONr4dWlW7K2hj+q9vwbScUHabH1Bwv4rlBVpsh2YFfr/AM8R+qRfOXDAAT91gR2s3Sw/nywp5f4gtCvCOWR7FWAB1bg33m/1jFNxpfHyGtpDqCrx95D/ABH44hM3UIenUTTrUyRAIP3TB3kfOYx6ePcY6W+fBW3T0xYzHa3f/pjXkOBUWb8qqoqpTLOSxJZmEwWYmbbxJvHlhLyv4ubURZg5DMABp77T8IGx+XbBXO3FNWnJUdRVIViDcvaARub7gdyPLE5gA4nxB8xXNTXoUzMg/mkBEkkbTAAMfE3cCzBc61RKakKiLTuKZqDQuxUqDPUsAwGIBLDVGB04U2V0o9mhTHSQ72CKrQQNOrZgATc6RBw2ylJUL16jMyqRI1FhUqAkrv8Ac23YCBBgRibgccv8IFBCSNLPcqTOkdl8p8yAJPoBjZxbOLRzFF2YKHp1EljCyIYSe3e+Jevxxnh2ULeFqUzBF9mMx8mF77YdcW4fWzWTpaCrVA4IadEqdQJnsYMEeYOMk/kl1441zfSDGmE16RJboI2JhZBkHabfPCdObqjMAURlInR1Duw3BHv8I3PuCU5E0jVWrU0BsSZN79yVU7+Rxvr8HyOXE1qrnq0wOmTabIo8wd4uMV0JzLcwZhSrLUZQTJAARPsxIgLFzuTt9dp5pzlVyKQK6j9imAfWdKzPocUfC87kT4r08uPDpXaq4UgkXtJJNv3x3wrzXPeaen/3eklPUdSypYClsGbZeokRHra4w0AUOX85UJPh1AWJlnIE3kEgtffsJw5yXLNdf0jUkXSPtHf6BYB7zOIrjnNmd1Gm+ZabSKf5sD0lYJtik4Nn6Ipqsl2gFnJ1Ek7CT3Mi+w3xQa5ngWXM68xBP90AD8j1f5YXVc9k6bGkKNWubGKjiD3+00W3iLHbB+UpC4ZgWWC8Gwm0HygCY39sCZ/hmXzgZE3Q/EpuDse1wDYjzBxg+f01Q/8ABU/qv/BjMJP6gN/en6Nj7is4jqOeyZBZqaBy9inZiRFyfsgfZHeD2xN8y5SrTLGhWKMQY61AgfYbVaQPgYAH7JtpOBeMc1MxYNVWmonoVr/4iLn2sMSeY5iAaKdMN6sYn1Ajb1JGInGio5T52lvCzDgljCOSJHmHj98yDv54dZtWDMMxRoPTuQ3eADvqBvNtxGIzKZN6y6qlCmZ+6b/Qj/PFPwfiKMgoVmLJsrtcqRsGJ32iT7HscbeMCjPtwxn0FSrldR8M7aexANmETtsI3wLleG5WsYy2eYNtpqCTEzHWBaZMX7e+PXN3LzrBCrK3BVQijse8nv7RiS4JmAMwrCy6/f029Zxs46KbivJ2aYMUNKoS0gpFMm2nciPLz27SZtlyKKtMmIQGmUCyGUqAFjsOm3y2xt5YX/u4m4Jf95xuevSpykEkEElo3jpYk29B33tjny3wBZPLKOqhRgwYdhPYlYMxBPSYMie+NmczBoBWrVN2ACosx1EydlHSSpBm0RMY0ZvmHw/0jrTBi259YBue2ythbxXmlKyaFpMyFwNVRvDWRtMHVuR5biYxOUxi8xso0UKQKrVKaGJLXuGHkCZ84jvMlbVarTqU3zFbw2R21anB1qSIARSZvKjpFiLzgOpxirVJWjqeTGnLLpUwRIZzDmV1CTtY32wRkOUMy++iiGBUyNbkGYHlafTeD542cWZRPA+KJXzWZokFadSGUGzSIDGOxNm+Qwh5t5Tq0CSqhlN1MWMXt5T936Tir4RytRpVVqB6lWqPtlvOVuBvaRBtYxtinzlbw0OrR4SKS7GDt6do89/LFTll6ah+Hj+ick1Qz+VZi6qYlB2n9mZPaSo7Y88ocJ0as5UTUZiiJBLN9p7kDpkiZF5uIXCrPZupnswajU38OYBnTCDtBtJEn3bFJXz9KqER6JCJpCqHBhREqLDcAAkybdr4oZl6b16vS12LX0+QhqxVtQBgqulgNQaRIqSGPMGXKUvDVCtNI0OOobEMHHaZN9ifLfDDIcXyzPK/m3ICww02EwBuIB2AthtE4insxzaqpqMIpFKhgStkYX9IIPrcYqsnlzTppl6ZCtANS5tNzG0gE7qRBi17nnICixakSNQMUgYVjuSARY+gsY2xrSr4CS0tUc95EeVj8IsJjy9MZaiccLuY+FM+nqX8nXSGV56QASahPcxI3vYXnElnA9eolOjKFgVpCSClLqVmYdy1yQR5XlQMMuaOPyvhm6JBqz062kEIJETfUV3vB+FiPVFWydDWb53MyKYMkosTuTMKIMsbWkgAnFSLwJxzQAMpTYihRE1CoDF32VY79W/ra3Tip4Ny5opN4gUPWX87YTcWFttO9tyx8hia5d4YusVLaUJCsQAXckanmLgNZZsCTvoM3CMaNJdUuSQAJvMEkA99rDc4y9DlvMfLbAubl1gOI3A+2PlePfE/lMwoYBmZCNnXt5b2Ii38xjt3F+DCsAw6aiixPl5H+bYnshy7TqZgJVoJqF2JUGw8jF5Pzx048+gqWocjSRMzScIy3qrJDBju4PfqvDTPY4L5cyC5Wq7FmfWAqT2SS3zJa5PrjZmOdqhzLeHFWgz6BTKggxaRAJuZPftaxw5TP5aqQG/M1SPhbb+bjy3He2MtBXjr64zGr+han95R/H+GPuIHIK+aDPpphmOvqbSZJJNvQWI8zvik4Py8alQ16sKsgqk+n2seuE8K8BqilpLOZEWkFrg7wBb1M4oXCPQNNmQBwYkxv3n2HbHXlyDLK1aIp61ZXXY6SCJ8rYVZzLrqDiNLEg++/wBbR9MJDQp5Ea6ju71T8KDcLEuR6TBaBM7Y+vxr8orAUj+Yp3nzJEAXE+e/kcTgOy/Elzivka7lagkUquxNumfMgWPn7xiOHDhkcxozAYVFuhF1beG84P4Rh9neX6jpUzFOTDKGUWaFAOpe8AxPcRI2OHfL/FEzyCjmAq5qnPhVGUEmIII/W2kCNpFxjdwestzUtKii0qblUT4qkU0JFzAPWTeYOkkQRaThTmeYa2ZMIzVGIUstBCgj7SmpdpiLyR8W0CTzwfI0cwUq66+YA1FWkhRaN7BbiBqOKHgefFUvTRBSUKCNNovHlH4YkTOR5PzNSZFOgrCCSPEczvqsRMSO27baox8zuXyWSMVlr5qsTqOsGCb92hb37thhm6tamxJLEyNIqKyEmNA6xCEAy5tHwkm9g83WqVZLGoUCUxqUpUUiPELMGgw2knYbwTAjGdtHZTnKkgAeg1NSSBogg73ix7eXlbDjKcWy73SqASb6zePu9UQPbyxDZjJLqMeGIgkqXolSGKsPDEgtJtG6psJOGOY5cplmNKugcwIzNOewYdSso+CDMG1/XDIH/GeFVair4BWSw1GYCrtaLna5HVAgROF/F3poq5ams0aZgjfW8zf71/q3tgdF/onJlmKnM1elNJJUeTAECBfUbbwJO+NPDaq+Mqtcoga9zJJE/wDt+rYqMEVuHllu/htFtIB/fv8ALEzxLO18pUCvpqgy1rHSO5iw38j74ueN1EWhUraZ8NSdIO/bExlcrTziFq1MrWpdJZTNgZiDIYK1iDsRIwlGjK8y5Z16n0fqsD/lIPuMUvBOYwgHX4lHaZnR/mR6dsQHGKAOoeHNNSQlVRpDRudM+9wYJBwDw7iJy9S1wBcE2YdvpuMXmwd1agHdXkmBYbjvBH17XMDtic5m4oaQLMArk6UDER21GYkqPiM79I+1jxyxzADl2lgqoofUx2pne/cqbAd8IM7nKmdzGlBD1gADq/RUgTqBUbEjzPc2uhxy+exs4Bk0qMa9Uj8ly8sWJJ11BOpjIEjyEDtYEmdRpVM9mdRBV3FgQGFOiCCGBNtRPdTOoEW77eYc6krlKV8vQjxCoBLuZ0rH7W7QQGYWNhgzJPVosFpjVmJ1VAQYYwQEDbBUW24E7XAwtyCkyXCVp32SnZB+HzuYHmSTuxx6p16hDVNBaY00zaYNjDEwQPLcn2OPubD1CtPZQB4hixJBkCZVheIN5g9sSfHs+KlYpDeFT6dIEFYG4Buf3iB5nEztPLli4ynEUqjpNxupEFT6g3/jj5xiqVo6V/SVjoX57n5LJ+mI/gWUBroiuWVh8amHS03PcSIM/MTioYmtmGf7FIGmv7Ru5+Vl+WN8bLoetwpGHhmmVpIIVxGnSoO6tKNJMjv8xhTV5dYnUpDgLEGXEXYAqT4tM3MaS4Gr4Riqy9JKStqIFMgDS0BVAERcxc3v3m+M/I6dWWpVINwWRp7hj3sZH+9bGS1qE/In+5Q/2qv/APDHzHRpr+VP6n/gxmN+hy+hn1fNFZurss+ZJvtfc/gcfeYs+KKPTEgm8SbPurLJ2nftv8pbmPLhcw5puOpy2mZaSYvFo1bGflgOpn61VrmSLCwm9rWne2OuBnxHPPmNCFg2ZcqJUABQARpBGwUEknvJxQZLhq0ECKNRm57sT/MYU8ucDKVBWcEG4Ve5O2w9Nh+7HReB8EKsKtQQ32V8p3J9fTtheoBM1RfJiiwcBFnWIvqIaBO5VmtHYyfVZ/mLl4D/ALzlhpAfVWpoRNJhvGkxE2tMEnttb8Z4WKokAeIAQNUwymZRo3U/xGxYGUXNVKPSGK20anH6K7KENMSJZvh3J6R3UnnKC+CcTp59QlXSucRYDCJZZvt6i47G4sThly3lGSrVkQQFWPq38MQlTJrRqeKsUYbZTq8Mza9gVMCHW32bTa95b5m/KKZBWKyiSh6dXkZvHkd4Mj1xtDPimaNKjUcbhTAOxOwB9ycTGe4tl5P5kNpIV6i/m5YxMaRtvvvg9eaTULIctGkgMHIsfWRB+uF9PnYhNQp5ZDbp1qCCSoMr6d/2cT8l38EZThlKsNVNmILgstVQ8sSrEEiGMhYJkiGPnjdwrlZ6dZWePDRSdKFupoUToIgTBkCbAAWAwsqc4ZgtpSpTiLlKT1AD2GpQQSfTy3x9zHGM6yuQ1QXYIEosJ30ks4CgERMnz9sbJQLxfl/OZ7MkvTanTYFRqKQq3IsGnVP4n0x4z3JGbZ6dRNCELpYF49ewPefoMLszms+YDvVGsWl9oJDN0mY+R388FcPQuSAz1mFmd3JE9xufnp28+wvwUXD+FVVUjMVaHl0t9ZkAY9aMrTXw/GoosEGCt572O539ZOFn9DuPiWmZ7Qf4RhJxDgdMuTTAp1FIkAfO42v6ROJwUmYzHDz8eZB2A0jYCJC6V7wJjCjOZfgzMS3jOQNl1KAII2EY+5blTKml4r1K0AEFVRToM3tebmQb29jguny1kVItmGIMBmdRIKlt1HwlRv8ALG7g1/1i4asIuXqMIEAkwQIYX13uJje2CqfNVKnUPh5TS7AEsWAJF4lokxp87W27KM1k8sKk0hTUEU2/OVWJuQCvS07MLfZCmxnHgZFNYtRMQ0eE7GQE6DOoQ5MSs3PsMY0xzHPmhWZaVGkFMdZ0kmSLARP1v9DjTU59rEKAaF99LatIld1m9idvLBtLiiKU00KSajTA00L9QBYAlQJGpIvDBxtthhwnM5lijMuhDcxoAIhosOsEGPTfyxN/wIOBc0V6ueSnUqTTYMAvhhNRCz3XV232N8NOL8Ldqup59KqAn21AdSkCxIkGNsHcZQeLlnO61gAf2lZYnyvh7SMjGfReyPh2R/JKdSuWFSq/ShCwCTAX1uYny0n1w94fkvDpKm5AufMm5P1wDXqipmVUnooQT61GEqPkl/c4MzWbamwggybAr6bTMfWPnjUyYjedqzPXdSTFIKETcFmXUWZSQD5CTAn6pOW+JVaVZKmgKddNGCWLBiV60mNhIIsSGjbFpxvhyZh1qE+BXgDrAZXAvB9pmf32x44JyaKVQVatQVCplFVYUGAATN2Ii0+mK2Y1XeGfPGYH1HzP1OMxI5BzDwSCshKddWYldhVglgQbCdImTc3Ek4pOEctU6+mqKiy0zpp9QYfEGJJAYG3r23w/43y0uYoim5OtbrUgSp3n6/zN8R/C+I1spXdagHiLBenB/OqAS1QMbatzPvJGqMVui4y3C6OWBeLjd26iZ8vKT5YYvWULq1ALEyTAHv5YVZTjSvLEqaTDpM9vMzeZ6fQgjynM3TAKoyKaDMNIAgA7j1JJ32ED5Yi6E/FeYfEqqqoWUEFaclSx7M3cKN4kepx6/KRmi0KFrgQySQKijdCexHnE6SwmGst44r0a1SpIAqXFUbAb9MG5HbttvtjVwdodahU2kKg3qMQYk9zJk9gBfFWOc5XWt6DEoGLayNAKxZWqHWlQNaAbAFQshhJKEN44hlhljTzFGqVy32H+IITEI5+6dlbytvBNRxzhDVKRZQGcr1pAIcgRIBtrUWUnsex0lVFOs9IDxQKtGorhmaYqaVjTDQE+EgbavQ2GfTqYcKzNDPrqdFWuohulC0XAILK3T9I27YYZfIqoIWnW+Hs0RYuB0KI2iRO8WmMR3E8tUyVVKi1CtKIpu484ISoTcNAgE2IG2qRiq4Fzj+UUXaioaqm9MsVv2gwbMAY9u2F82Al+Fyf7O7W+3VqN9wgHU4HdvMHT6nBCcMUMs0KQpjxNRZRIuSpEk2Igke+2BOBc6rmKnhOqpUOrTpcOrFfiAP3h5HDPj9UjL1T+oR9bYZWOacx8SIV3UBS50rFgqmSLDyW9u7HG/kKqNGnYKQPrf9+FXH8316QupaUMw8ydh8gY/wClzeSnQPVKyEciO+nufoTttjrZ0KTi3HKLVhSSqGrCAVF/+WJbjnGKYziFH1f/AI6gAIi8XO1jce2Hr8Jp0KnjeI3TOkMbBiCLbDuTf0xJcxUKTNWalUB0t4kKdS9YJjeAQ9sZxwV/CHVaqrUUOjkKQwkT9k+4P78O83ykrOxXwkBBAiiCRYix1AWmdtwvliUyeeWtRFRTeLjuGEEj646PSaQD5gH64nl0Js5KnSLN47r4UDpRRYwVW4Oq4keRJvc40O2WoUvGc1Qh00wWgmAenSEWY6Z72UnbG3jfDWrZkINmFN29NJYT9BHzwh5yzYr1RQRdaqCqgCxqHpAnaxI9RMxviZNFRluFZWqgK9aWj84zCwUD7VoCqI9B5YY0qKoNKiFE+tzc73uTOJzh3J65dQaVR1rEDU4PS59afwkT6T6zfBY409K2YXQNhUXqQ+/dfnbEVrOY2001b7tWm3/uGHWWYhCwUsVBhfM3tfz2+eEXMT+JlnKXldQi8wQbRvjZnOYFyoD1Q60yJ8QAsAT9kxtbacBK/wBJ5qg9Qw1OrVJLAggySTMHfT2Imw8jYzLc41IioBUCkkliBHcCNEEgix+KSANsMeFc4jOVDSeirozsFFtSqAOppkEm5tG4EmMb+IcoUalqNVVYGNDNqEi8AzrEb7kDy7Y67P1jZT4wj00KkIJPQWEyDcFS0ncXGoYaZXIsp1LKTupkqe8i8g/XbHPuL8DrUCxqJpXYNEr5TN4i56ogwfTDHhHNy06a0Hd1KsYdTJUfdIMalF+/Y283yOjafTGYm/6xUf8Axh/9If8ADjMZgdcaZky9Z1+IIxHpA3+QviOrUU4jR8NjpzCqNFQgdQhd7bE7iLdsUlCu6kiRJklHmGE7qxsd/a/e+FS8t0HcFKtbLkNIpggQd+km4E9sZ0JrJZ9qDuHXQQT4tOwuSAHQd5GkFftdN+pdNxwpg9ICzU3EqwYmQfXf529YIwJzRyv+UAPTJSvT+BxYn9Un2m/r5Tia4FxlsuWX9GkgOhGpqbXmppO6E2ImTDGQIle4K7wSh8NwDS+JTAKgCNxqiAbaRc3Pvsy/DQjl2JeobSYGkeSqLKP34m8pxN6DOKg1Jao1UtOlmB0ml2LGT2kkHaMVWWUKihWLCJDEyTN5/H5WxFpxbWbyxpqEHe4+uPrOBhHmuINWc0qJiLVKm4T9Uebx9N8TO1a8ccnNK2WpbnTrqbimAQfmxiy/WMBcapjKUhlaQakHW9SwZ7HUQ22rpgzFrCLYp+C5ZEpA01LLJstyTMEkkiTMyce8znPFlGp0WUGCKjKQD8+/tjrOkoPlbhx/KaVNLim61GYKOkLqmWAE6pAv2AtjoPGU1ZeqvfQY+QnAKZg0pRBRpTcBUN/Ptc4PyGsjqKsD3UETf6em2NtHF+KZg6qsnqbUuo/tAj/26RPphvyJTqVQaSIAV3bYk2IL+wtPcjDHiX/Z7XrZzQkrRnU1Q7AQdMDu1yIntNt8PfyVqGXalw8KtNZNXMMZZz30wtz62A2EROLt6wb89wl6ZEMGpwVnTqM7MsT5g/SPPHOeZKBp1HJGkOsHpCyQZAi/viy5WzjUddKqpFBmKm/wtvIjabGe9mBMyZHnbgtejmAtWprRpNKqYAYb3gdJuAY9DsRhx9GzlJCKdQCYJUDykzP0kY69UrCmqyDuq2jeD5m+3v7459yTwYq0t1BOtyokT9gCN/P6Y6Mp8re4/jiedCTj/ERRoNWHTUdAq6u0329J1H+GJXlvJshqVmhhTY06FwNdRgNTXtaSovuWGPPMvEWzOY0KupJ0U5gjVuXjckQzewsb4JqZsVKVKnTVkpaCAWKERPWxbSdLFjZzHU6kxJxmdNOuWa2qmSXksZVNepgo6ZM36iZ2AuLDbDWpRmx/HAXLuQNOnqYsS+2sk6UHwiCTpsSYBsTHbDIrGOd9CCtwNqZLZdvDO5X4qZ/w/Z91x7pcaA6Mynhk2k9VNv8AFED2YYdMlsTfGuMFamhKa1VUgVQTcTEDTvsd9pMWOG6UdkeX6dFqtTLKq1KgEaiSo/ZA2E3gSJA7DCmtwypTILeIoVSAWUVQOo6jrQggshmTfUSPLCLNcUqZXM1PyUhqWsqKZaV1BRq0rMjqiSsC4G+KrinEKtOipU+G6gakU2BaJA6bwT+M7HF5Yy3HjK80VVnUoqIg6iCGF1LRPmGDAkagAuxN8ea3DMjnDYeBXtK7dRmxW0kRewO2PeUztOtr8emmtWVCy2Lajp+JY2mDeL++Cc/yoHOoPqgNC1QGHVrJ6gAfictebgeWH1jZ2Uf1A/09H/0h/wAeMw7/AKt0f7ml9D/DGYfZj5wyhWoqzZqqiUrxqKzcmTYaYI/xbE7xhVxPn2jRUjLU/EK31vIHV3AiT52gEAROFCctZvNnxMw+hCx6q0zE2CoL7CYgWHfDPLcMyeXQQDV1aYqVb2YkaqabtDCYHUPpisjCp+NZmsBVZ2UqwIckU6abAzaDc30hoBB7E4Z5/KHO0xXogLmkAmxC1QDeATOkkQCb23kA40UKJ1Sw01DYl+pzYgFKenT8B3i5pgW13bcM4LVDK79DamIZpJYEkwtIQFDSZEjZTFr5b+tTHD8+jJ4ddfzUkDUI8F21nTAM6BF5gd7SRh3wLP1UrCi/iVOks5b4UMDSEMfD2mbkjSLY+czcF1g5nLEayCHESHX7Qj7wI8u20gSr5ZrZjMjw6bFMqDp1GGYLvoRpuYt6D5jE2S9sUeZzD5hjSomFW1SqO36qebeuwx65ZzyGsKdJdNJC6gnditi0G/xAiTcwT5Y9cWoGhQXwRpFIhtA+0B8QPnaT7xj1lI8ajUW61DYjzYH98z9cJjXnIcx06FKoHMGk9UFIuetvhY9J9txGF1fnAOwK0lDNPxQwAEXkJLSTJ27XvgnO8jVKtaq5qIEdmKiHJAPmLD6HHunyFTBOqsLC8ICR69RY9v5tiumE+Z5vZkUhYdjdtRiIBHSNN79yQLeeKDlzP1czRc5kBaI+GoPzZ6SZ2kER3233x5PK2UpItSo7sgggEgTNwAqqDf7o374Z0Mm1cq1ZdFNbpR7W2L9p8l2GFsHli2YUIoNPKgWFw1Qe+6oe/c98baVKRqB0GjKlVUstpkKDEmLE+kx5FZ/NpRQ1KpCoLbbnsAO5wryXPVFmAZa1JSYDVFgek3kfMYnutLONcHLAmkDpaFKAwYFzSJG0iSjTuSh6WwPlGo5micnXLGmT+aqkaSD5AnuDaCAN1gw0VefyopywANJhDp2IhtrQoMyWJxH8e4UymQzGk9yYnWsXe4kVFHxRd0XVBION41hbW5VzFBjSpUarouzGuVUm1wBABsZGxDRNpw14i5yOSKwEzWZkRqnSIIgNuYB37sx+Trlfja1R4NRw1WnYNfrAtIPfyJFjB3i8lxOhVz/E2pNKASCpAJWmpubiLzMzEsuK/wBAPCMoWRdYX84CCDYqk6nIUj7UQNNxpLCTMvuG5IF9Z0pSKh3GhQAgAKKGEte6tOlmGqQZnG3jVdKrBQoNJVkKIMUh3Qq2pg11Ki8I2xghhmsuaWXZX1CpVGtqnU6hgRCsxlogRJkb3vjLSlue5g1kvoZVBIFRXIPoCBKWHmCPXDvg+dqVFGqGVp01Ba43DjYH1FjiOq1EgDQUqAfEh6W2N/PY2I74pOE5Q0KAUALVqkkb7WjsVk+RjeJxNiOPK0xz/EzSWrUOk00AgFWDKSYEjuNzI7D1xIO+kPXYpVruwWi6woLEGbGBqFheLsszvis4pwLXTRab6DTBgfZYmJ1SfT2GIvPzXZUo3D/mqWkA9M9dQjZdRk+YF+nSDhxivRPJ/DBVqis36KjCUyYksT1MYtMnfzK+sncT4JmNZ6PEUuXkAXidI/VtFh5YpcjwenQorTIApoBcmL9yfc+eFycdy1NiKJasw0gwToELpALGxt+0cbttOU3oBwbgzg0dcyx8V+8RJUE+ZZpj9XFHneJUqSzVqKg9Tf6b4ncxzDVqyocqP9EDP+1BM+2JvOcBU1Cy1X8TeXOo+sg3vPtjfnW+LH+vOS/vT/st/DGYi/6FHp/PyxmHzG6qKNYZh1WuxUhjpqLZiew1bJsLgXjsSSWQ5UGtyWAVjMgana4a7N8PUD2b43EwbSfCc2MxTJtqViGHr5/PcYt+Xs+alPS5l0IB9R2P0xvLpgDiFYZRai06eltGpGmS3UNYkybSCBtiazUhg2tmZlD02EzIuQTEyVNr+fti25hyPiUSQJZOsDuY3HzWR7xid/qqdIiqBQHWCwMgd5XcEKe3/LEzEcpd6E8AzRZgT8NcEz+usSfQlSD7g4eZfLBBAAG9gIF7m3qb4ByCJTC06NN3C3Hl1RqIO11OoSYvt5ZW4oKbjq8VnVlFKmQwJSZaR0rIERe5jEVejK4BGFXANNOo1BhamddInsjSLfssSPYjAuZfN5oxTp1aNMoYJhWDjzJ3UxpsO4OC14BXjLu9SmtWmfzjMT1KQZWwvNjO0icJPw1RZquqIXYwqgk4SHPjKU2r1x11msqiTJEqurYQo9t9zjdxHimVIVamYTpIaFYHVpuJAkx+FsLX5lymk0QHqqx1FSJFzqnqiADf0vGKkHjgPGlr1DVr1E8TWAitZVUjZQTZpBknf6YpczmGRhpBNrgiRY+e4Pb5z2xFVudKdNC9LL0kUEDVUITeOwEnfz7YGfnHMVNKoyGRc0lNQja0Cb339MVY1Uc1ZWpX8I0iIQOzSQCDA0m9pBn0GOdvl2V6lTV0kSy6fjEEATEFtRUrMtcmxE4d8u8QzAz2mua+mqlQItXUBYK06TYEw0ReN8WWS5XytNxUSkNUyJJYA+YBMThuMMeBqwy1JanxeGoYG/YWM7xgarkdLaNBZWbUCPsEdWsk7sGiBtAAuceuK8bSha71DcKP3k9h/MYkOJc0uwJesqL91GA/d1E4ycdA3MeUrZfqQQqMpLKp/NzcFCDGhoPRB0NIEKVw94TxP8uosQFp5vQFeVBJUGdtoN95APmMQtbmFGsKdSpNrnf5Ek/Ixg3huV8J1qUg9CoNg1wfQ3IIItEjHTOhacJ4TS6C1RWqyHqKpUAuB0gqLdEAAgTIN4kGgjEtncquaU1kWKi/pE7+47/Pv7g438s5hy+g1NSgTpPUfYGZHnfEWaGVThKq2umxpXltPwsO8qbA+ovj7lMs5d3YEEWVSTHn2MMIjqgmSfXCrN8+0w2ilTYktplxpHltv27x/FXm+L16jyXLU7fomVEBEyDUYqp7HpLG+1sZ8h7xbPUKauterOv7FOZjykbAgGTbc4VPzIKfRl6KZcFQfEqAKSBKjsSxEbGTcWvgelyvUKwbLqBLagmq4Kg1mGox02RBJHxYa8N4VSQ2bU7COksLsJT84xNYgkaZDAXiO2N6giuI5fN1wz1WMfCBVOmQ0hT4XxL3Ow73Jx74cyCsMuphUEt21Exa3pcxvYbb1fMdILSoAUxTLanZQIggAfM9R+pxzevWqUsxUqXOmoZPzEe3ScdJ2Op/koFLpW4xL80uDQFQuqVEPSdifMDznywdxHxcxlVFEtDwTpbRIiY1303va5gxOAKvA/8AuiU6hC1KZeojTGxNiSZuuxN5g4mdCZ/rXV+6n+z/AM8ZjX+U5b79X+f8WMxQI/JMy9cVcrSq33CI0bmQbQR/HHSeXOG11cVKlPQGSHEix7WBPr8sKM1zFm6jAK7lbz4NIuF/xkQSfIHtJwPWFaqGLu7yYQPUVAIUE6ghd5k7BZgjE22i2znE6dM9dWkgFzJEnzFzYfjhIOM5QvIqPWYeQYgRt1dI27TfyxFV+WWSA1QS1mAR1OkEXOoKZO0wdu8YM4Cy1mK0+mkh0iN2Pc+g9t7k+WM+YKxuaIBWnR9AC2n9ynE5xDnHN0jajTppN2QF4H4fu8t8OcxwmjSUHSDb+bm+EnF8wKNVBvTqWBO6n/MfiPXCSDUlfimYI0msBBkqoQHygwO3ee4x8HJObqGa1Smk2IqVdR9xpm8+vzw14bWLA0NWlXsrGegmOwIsfex9CcF1+C1adQBS7RoJdKSC6atJLMSJGqN7xBHfDcExmOVQlSPENViEtSQRpJFM/EwEgkbwCWHkTj0+Q6gW2MGXrqJAXUy6aUGTsNRG474f0eWqpChlAISIeq0REnpSw0tMRYgmfPHwZSitTUcxTUiR0JPcsBqNiVsBawVcZ9AelnsspVky9ESUglDUbqJkaiD1CJBmG1Aixs04XWzTlSw0UpMiVUEXH6MAsGHuBO4GCKfA6Lk02Ltp0gqzQIjp+ECQQYm9h6YZUssqCEEAkk3JkmJJJJJNh9MRyrcKeOdPg1P7ushnyDShP0bBnF+MDK5cuSNRJCz2/iFHzNsC8w0tWXqAb6SR7i/+WJfnZGr0qTKxCsoJiBYwxudpBH0xvDuidz/GGqMxd2QHfvv5gRJPlsNsCZDMBqh8NJULCrBmdgZMR/Ix9yHLtWqhYALTWCXMkxMADzN8V/CMoEREsdICyABtsPU339TtjvuMauWOUykNWA1t9ny9+xOKzN5CmEKtubRhLzLw5qyDRAixBaAREC8yCNwQJnzxoy2ZWlFGtmFepSQFvPaRPrHzxF2jbSzL5UtUXqKdvvLYx7wI9wMAZ/Kplq9PieUk5YtqqoLaZs1uwINx9kx2iPn9KflAqVNkNl9gN49ycB8C4o3DqnhV1HhOo8RDeQw+JV2I0mDYSAw7DAWGZ4EhzlZmlkqIKtMAKZNvEgMCt7ESLTIvhrk8jID00gkkB3OptOmQ2pjbqOyiPIY8ZiitPLUalI6loEFTMzTNiJ7wpX5Lg3J04bVrZiQRcyCCxYfMAxjnR7fh6ga61SbEEsdIAMGJ8g0kTBv6YJyr09P5rTpv8EEee49b45vzpxCo9er0a1osqqrbA6deoKDLMTAHoD2XA/KWcelXonqBdlSosBVYMWA6QT1LEyI3FpnFfIsecKUik0WDEfUT/ljlGezLr4lQNHWwqL6EkCfeD9Mdq4tlPGpMnfdfcXH8McU4xRNMujC07EwT1W+YaR8sXwFby9nWSgl90FgQRew2/kbYNzVFa86qakRY1Nu4ACj5m48sS3JGS8R6tNGAYgRNtX3hIsPP3w14pmKuTBMOBO5uB237j64WdjR/V1P7lf8A0m/hjML/AOvdb76fQYzG5RU86fp19v8A5HFhy/8Aoz/h/wBxcZjMcxL82f2h/wDVj9z4neQNz/PcYzGYueC34n+j+WJHnr+z0vfGYzGcRtqdv2l/3hjo1X4sZjMTyCTiX9oqf/5n/ecROY3/APJGMxmJRzWHAPj/APIo/wDyw6OMxmI5Os8AcT/Rt+y37jiTz/8AYqP+q/8AgMZjMXwYNyP/ANub9un+8YX5bZf9Z/DGYzHRgjhf9o+Y/fiE5k/tLf6+r/vHGYzG8RTcN/syfsfxwR/2l/FQ/wBT/wAePuMwFPyt/wDav/KrfvfDjhX6Kn+yv7hj7jMcuXoiuZ/7Tmf/ACP3DAXCP7blf9Y/+4uMxmOn4Om44z/2l/2l/wBtv308fcZh/wAfo+cmfpz+0P346bxv+zt7HGYzFX/0ObYzGYzFD//Z"/>
          <p:cNvSpPr>
            <a:spLocks noChangeAspect="1" noChangeArrowheads="1"/>
          </p:cNvSpPr>
          <p:nvPr/>
        </p:nvSpPr>
        <p:spPr bwMode="auto">
          <a:xfrm>
            <a:off x="63500" y="-744538"/>
            <a:ext cx="1533525" cy="1533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22" name="Picture 2" descr="http://www.webweaver.nu/clipart/img/education/angry-prof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1938" y="1143000"/>
            <a:ext cx="1904238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increase, make, or become larger</a:t>
            </a:r>
          </a:p>
          <a:p>
            <a:endParaRPr lang="en-US" dirty="0" smtClean="0"/>
          </a:p>
          <a:p>
            <a:r>
              <a:rPr lang="en-US" dirty="0" smtClean="0"/>
              <a:t>RW: </a:t>
            </a:r>
            <a:r>
              <a:rPr lang="en-US" u="sng" dirty="0" smtClean="0"/>
              <a:t>enhance</a:t>
            </a:r>
            <a:r>
              <a:rPr lang="en-US" dirty="0" smtClean="0"/>
              <a:t> (increase in attractiveness or value)</a:t>
            </a:r>
          </a:p>
          <a:p>
            <a:r>
              <a:rPr lang="en-US" dirty="0" smtClean="0"/>
              <a:t>RW: </a:t>
            </a:r>
            <a:r>
              <a:rPr lang="en-US" u="sng" dirty="0" smtClean="0"/>
              <a:t>aggravate</a:t>
            </a:r>
            <a:r>
              <a:rPr lang="en-US" dirty="0" smtClean="0"/>
              <a:t> (increase in seriousness of an illness or problem)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Augment</a:t>
            </a:r>
            <a:endParaRPr lang="en-US" dirty="0"/>
          </a:p>
        </p:txBody>
      </p:sp>
      <p:pic>
        <p:nvPicPr>
          <p:cNvPr id="4" name="Picture 2" descr="http://cdn.dailyclipart.net/wp-content/uploads/medium/clipart02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81000"/>
            <a:ext cx="3238500" cy="3829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punish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Chastise</a:t>
            </a:r>
            <a:endParaRPr lang="en-US" dirty="0"/>
          </a:p>
        </p:txBody>
      </p:sp>
      <p:pic>
        <p:nvPicPr>
          <p:cNvPr id="5" name="Picture 2" descr="http://4.bp.blogspot.com/_20Y7xuD0WxI/S9Y74sEhL8I/AAAAAAAAALs/CbpfGUgUKTc/s1600/chiopunis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762000"/>
            <a:ext cx="2857500" cy="4371975"/>
          </a:xfrm>
          <a:prstGeom prst="rect">
            <a:avLst/>
          </a:prstGeom>
          <a:noFill/>
        </p:spPr>
      </p:pic>
      <p:pic>
        <p:nvPicPr>
          <p:cNvPr id="16386" name="Picture 2" descr="scary and mean teacher with student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667000"/>
            <a:ext cx="3191931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scatter, separate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Disperse</a:t>
            </a:r>
            <a:endParaRPr lang="en-US" dirty="0"/>
          </a:p>
        </p:txBody>
      </p:sp>
      <p:pic>
        <p:nvPicPr>
          <p:cNvPr id="4" name="Picture 2" descr="http://l.thumbs.canstockphoto.com/canstock60943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762000"/>
            <a:ext cx="25146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branch off, go in different directions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Diverge</a:t>
            </a:r>
            <a:endParaRPr lang="en-US" dirty="0"/>
          </a:p>
        </p:txBody>
      </p:sp>
      <p:pic>
        <p:nvPicPr>
          <p:cNvPr id="4" name="Picture 2" descr="http://images.clipartof.com/small/5839-Confused-Man-Looking-At-A-Sign-That-Points-In-Many-Directions-Clipart-Illust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6528" y="533400"/>
            <a:ext cx="4049322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strive to equal or excel</a:t>
            </a:r>
          </a:p>
          <a:p>
            <a:endParaRPr lang="en-US" dirty="0" smtClean="0"/>
          </a:p>
          <a:p>
            <a:r>
              <a:rPr lang="en-US" dirty="0" smtClean="0"/>
              <a:t>RW: </a:t>
            </a:r>
            <a:r>
              <a:rPr lang="en-US" u="sng" dirty="0" smtClean="0"/>
              <a:t>vie</a:t>
            </a:r>
            <a:r>
              <a:rPr lang="en-US" dirty="0" smtClean="0"/>
              <a:t> (suggests rivalry-potential employees vie with one another for a position)</a:t>
            </a:r>
          </a:p>
          <a:p>
            <a:pPr lvl="8"/>
            <a:r>
              <a:rPr lang="en-US" dirty="0" smtClean="0"/>
              <a:t>Who do you emulate?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8. Emulate</a:t>
            </a:r>
            <a:endParaRPr lang="en-US" dirty="0"/>
          </a:p>
        </p:txBody>
      </p:sp>
      <p:pic>
        <p:nvPicPr>
          <p:cNvPr id="4" name="Picture 2" descr="Americas Heroes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066800"/>
            <a:ext cx="3324225" cy="2571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</TotalTime>
  <Words>426</Words>
  <Application>Microsoft Office PowerPoint</Application>
  <PresentationFormat>On-screen Show (4:3)</PresentationFormat>
  <Paragraphs>80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Word Wealth Unit 5</vt:lpstr>
      <vt:lpstr>1. Adhere</vt:lpstr>
      <vt:lpstr>2. Alter</vt:lpstr>
      <vt:lpstr>3. Assail</vt:lpstr>
      <vt:lpstr>4. Augment</vt:lpstr>
      <vt:lpstr>5. Chastise</vt:lpstr>
      <vt:lpstr>6. Disperse</vt:lpstr>
      <vt:lpstr>7. Diverge</vt:lpstr>
      <vt:lpstr>8. Emulate</vt:lpstr>
      <vt:lpstr>9. Extricate</vt:lpstr>
      <vt:lpstr>10. Forage</vt:lpstr>
      <vt:lpstr>1. Antagonist</vt:lpstr>
      <vt:lpstr>2. Apathy</vt:lpstr>
      <vt:lpstr>3. Avarice</vt:lpstr>
      <vt:lpstr>4. Clarity</vt:lpstr>
      <vt:lpstr>5. Conjecture</vt:lpstr>
      <vt:lpstr>6. Defiance</vt:lpstr>
      <vt:lpstr>7. Dexterity</vt:lpstr>
      <vt:lpstr>8. Discretion</vt:lpstr>
      <vt:lpstr>9. Exertion</vt:lpstr>
      <vt:lpstr>10. Exuberance</vt:lpstr>
    </vt:vector>
  </TitlesOfParts>
  <Company>LWHS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Wealth Unit 4</dc:title>
  <dc:creator>lwhs</dc:creator>
  <cp:lastModifiedBy>LWHS</cp:lastModifiedBy>
  <cp:revision>42</cp:revision>
  <dcterms:created xsi:type="dcterms:W3CDTF">2011-11-22T14:26:58Z</dcterms:created>
  <dcterms:modified xsi:type="dcterms:W3CDTF">2011-11-28T17:49:44Z</dcterms:modified>
</cp:coreProperties>
</file>